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4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57" r:id="rId4"/>
    <p:sldId id="477" r:id="rId5"/>
    <p:sldId id="496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7" r:id="rId25"/>
  </p:sldIdLst>
  <p:sldSz cx="8686800" cy="6492875"/>
  <p:notesSz cx="7010400" cy="9372600"/>
  <p:defaultTextStyle>
    <a:defPPr>
      <a:defRPr lang="en-US"/>
    </a:defPPr>
    <a:lvl1pPr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21630"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43260"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64890"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686519" algn="l" defTabSz="42163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108149" algn="l" defTabSz="42163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529779" algn="l" defTabSz="42163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2951409" algn="l" defTabSz="42163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373039" algn="l" defTabSz="42163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5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08"/>
    <a:srgbClr val="E7EBEB"/>
    <a:srgbClr val="CBD4E7"/>
    <a:srgbClr val="CBD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3448" autoAdjust="0"/>
  </p:normalViewPr>
  <p:slideViewPr>
    <p:cSldViewPr snapToGrid="0" snapToObjects="1">
      <p:cViewPr varScale="1">
        <p:scale>
          <a:sx n="66" d="100"/>
          <a:sy n="66" d="100"/>
        </p:scale>
        <p:origin x="1248" y="48"/>
      </p:cViewPr>
      <p:guideLst>
        <p:guide orient="horz" pos="2045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8630"/>
          </a:xfrm>
          <a:prstGeom prst="rect">
            <a:avLst/>
          </a:prstGeom>
        </p:spPr>
        <p:txBody>
          <a:bodyPr vert="horz" lIns="93998" tIns="47000" rIns="93998" bIns="470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8630"/>
          </a:xfrm>
          <a:prstGeom prst="rect">
            <a:avLst/>
          </a:prstGeom>
        </p:spPr>
        <p:txBody>
          <a:bodyPr vert="horz" lIns="93998" tIns="47000" rIns="93998" bIns="47000" rtlCol="0"/>
          <a:lstStyle>
            <a:lvl1pPr algn="r">
              <a:defRPr sz="1200"/>
            </a:lvl1pPr>
          </a:lstStyle>
          <a:p>
            <a:fld id="{EB9D02BF-E7D8-4064-9733-BCA0367B9FF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5"/>
            <a:ext cx="3037840" cy="468630"/>
          </a:xfrm>
          <a:prstGeom prst="rect">
            <a:avLst/>
          </a:prstGeom>
        </p:spPr>
        <p:txBody>
          <a:bodyPr vert="horz" lIns="93998" tIns="47000" rIns="93998" bIns="470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902345"/>
            <a:ext cx="3037840" cy="468630"/>
          </a:xfrm>
          <a:prstGeom prst="rect">
            <a:avLst/>
          </a:prstGeom>
        </p:spPr>
        <p:txBody>
          <a:bodyPr vert="horz" lIns="93998" tIns="47000" rIns="93998" bIns="47000" rtlCol="0" anchor="b"/>
          <a:lstStyle>
            <a:lvl1pPr algn="r">
              <a:defRPr sz="1200"/>
            </a:lvl1pPr>
          </a:lstStyle>
          <a:p>
            <a:fld id="{BA0716DA-C6EA-4424-908C-2E87FA50B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8630"/>
          </a:xfrm>
          <a:prstGeom prst="rect">
            <a:avLst/>
          </a:prstGeom>
        </p:spPr>
        <p:txBody>
          <a:bodyPr vert="horz" lIns="93998" tIns="47000" rIns="93998" bIns="470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8630"/>
          </a:xfrm>
          <a:prstGeom prst="rect">
            <a:avLst/>
          </a:prstGeom>
        </p:spPr>
        <p:txBody>
          <a:bodyPr vert="horz" lIns="93998" tIns="47000" rIns="93998" bIns="47000" rtlCol="0"/>
          <a:lstStyle>
            <a:lvl1pPr algn="r">
              <a:defRPr sz="1200"/>
            </a:lvl1pPr>
          </a:lstStyle>
          <a:p>
            <a:fld id="{52C80CB4-1828-4607-8E59-ED76A6C39E1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3263"/>
            <a:ext cx="4702175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98" tIns="47000" rIns="93998" bIns="470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7"/>
            <a:ext cx="5608320" cy="4217670"/>
          </a:xfrm>
          <a:prstGeom prst="rect">
            <a:avLst/>
          </a:prstGeom>
        </p:spPr>
        <p:txBody>
          <a:bodyPr vert="horz" lIns="93998" tIns="47000" rIns="93998" bIns="470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5"/>
            <a:ext cx="3037840" cy="468630"/>
          </a:xfrm>
          <a:prstGeom prst="rect">
            <a:avLst/>
          </a:prstGeom>
        </p:spPr>
        <p:txBody>
          <a:bodyPr vert="horz" lIns="93998" tIns="47000" rIns="93998" bIns="470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902345"/>
            <a:ext cx="3037840" cy="468630"/>
          </a:xfrm>
          <a:prstGeom prst="rect">
            <a:avLst/>
          </a:prstGeom>
        </p:spPr>
        <p:txBody>
          <a:bodyPr vert="horz" lIns="93998" tIns="47000" rIns="93998" bIns="47000" rtlCol="0" anchor="b"/>
          <a:lstStyle>
            <a:lvl1pPr algn="r">
              <a:defRPr sz="1200"/>
            </a:lvl1pPr>
          </a:lstStyle>
          <a:p>
            <a:fld id="{E7F454ED-0EEA-4D9F-88B0-0C0DF8917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“Planner”?  </a:t>
            </a:r>
          </a:p>
          <a:p>
            <a:r>
              <a:rPr lang="en-US" dirty="0"/>
              <a:t>Wait list for affordable housing is</a:t>
            </a:r>
            <a:r>
              <a:rPr lang="en-US" baseline="0" dirty="0"/>
              <a:t> long</a:t>
            </a:r>
          </a:p>
          <a:p>
            <a:r>
              <a:rPr lang="en-US" dirty="0"/>
              <a:t>NFP Entrance</a:t>
            </a:r>
            <a:r>
              <a:rPr lang="en-US" baseline="0" dirty="0"/>
              <a:t> fee communities require independence verified</a:t>
            </a:r>
          </a:p>
          <a:p>
            <a:r>
              <a:rPr lang="en-US" dirty="0"/>
              <a:t>Note what’s not on the list:  Market rate senior</a:t>
            </a:r>
            <a:r>
              <a:rPr lang="en-US" baseline="0" dirty="0"/>
              <a:t> housing (no services)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4ED-0EEA-4D9F-88B0-0C0DF8917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6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2018005"/>
            <a:ext cx="7383780" cy="13907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3679296"/>
            <a:ext cx="6080760" cy="1659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D95D60-5AE9-4640-9E5B-3EBCBCCDE74D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C13796-24CC-3C4E-BD35-92748B0E6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3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EDEFC7-D172-4945-A823-1E2131AF1D81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CFB34C-1193-3E49-90C5-B152478B0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7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930" y="260519"/>
            <a:ext cx="1954530" cy="55389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340" y="260519"/>
            <a:ext cx="5718810" cy="5538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376281-C9B9-B049-B568-CE94E16CC7D7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4EDD14-E4C9-6341-BAAD-E9CC9DAB2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47431"/>
            <a:ext cx="8719979" cy="114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39" y="484867"/>
            <a:ext cx="8074723" cy="1014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Use this for titles: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3020" y="1873593"/>
            <a:ext cx="6080760" cy="1465714"/>
          </a:xfr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  <a:lvl2pPr marL="42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That have a short beginning clause w/ colon followed by longer explanatory clause</a:t>
            </a:r>
          </a:p>
        </p:txBody>
      </p:sp>
      <p:pic>
        <p:nvPicPr>
          <p:cNvPr id="8" name="Picture 7" descr="FSC_186K_S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8" y="4280930"/>
            <a:ext cx="3402331" cy="17077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79822" y="1416241"/>
            <a:ext cx="6433661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9818" y="1406224"/>
            <a:ext cx="0" cy="282981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9818" y="1689204"/>
            <a:ext cx="0" cy="79114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9817" y="2472338"/>
            <a:ext cx="138748" cy="14027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79817" y="2600592"/>
            <a:ext cx="138748" cy="17234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78310" y="2772934"/>
            <a:ext cx="0" cy="101801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42115" y="3790952"/>
            <a:ext cx="72390" cy="9619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1303020" y="3448840"/>
            <a:ext cx="6080760" cy="673336"/>
          </a:xfrm>
        </p:spPr>
        <p:txBody>
          <a:bodyPr/>
          <a:lstStyle>
            <a:lvl1pPr marL="0" indent="0" algn="ctr">
              <a:buNone/>
              <a:defRPr sz="1500" baseline="0"/>
            </a:lvl1pPr>
            <a:lvl2pPr marL="421630" indent="0">
              <a:buNone/>
              <a:defRPr sz="1500"/>
            </a:lvl2pPr>
            <a:lvl3pPr marL="843260" indent="0">
              <a:buNone/>
              <a:defRPr sz="1500"/>
            </a:lvl3pPr>
            <a:lvl4pPr marL="1264890" indent="0">
              <a:buNone/>
              <a:defRPr sz="1500"/>
            </a:lvl4pPr>
            <a:lvl5pPr marL="1686519" indent="0">
              <a:buNone/>
              <a:defRPr sz="1500"/>
            </a:lvl5pPr>
          </a:lstStyle>
          <a:p>
            <a:pPr lvl="0"/>
            <a:r>
              <a:rPr lang="en-US" dirty="0"/>
              <a:t>AUTHORS 1, 2, 3…</a:t>
            </a:r>
          </a:p>
        </p:txBody>
      </p:sp>
    </p:spTree>
    <p:extLst>
      <p:ext uri="{BB962C8B-B14F-4D97-AF65-F5344CB8AC3E}">
        <p14:creationId xmlns:p14="http://schemas.microsoft.com/office/powerpoint/2010/main" val="2014746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83202"/>
            <a:ext cx="8719979" cy="20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39" y="484869"/>
            <a:ext cx="8074723" cy="13607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Use This for Titles that Have Longer Title Clause first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3020" y="2628937"/>
            <a:ext cx="6080760" cy="753974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accent6"/>
                </a:solidFill>
              </a:defRPr>
            </a:lvl1pPr>
            <a:lvl2pPr marL="42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Followed by a shorter explanatory clause</a:t>
            </a:r>
          </a:p>
        </p:txBody>
      </p:sp>
      <p:pic>
        <p:nvPicPr>
          <p:cNvPr id="8" name="Picture 7" descr="FSC_186K_S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8" y="4280930"/>
            <a:ext cx="3402331" cy="17077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79822" y="2026220"/>
            <a:ext cx="6433661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79818" y="2016201"/>
            <a:ext cx="0" cy="452898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9818" y="2469100"/>
            <a:ext cx="0" cy="62123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9817" y="3082316"/>
            <a:ext cx="138748" cy="14027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79817" y="3210570"/>
            <a:ext cx="138748" cy="17234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78310" y="3382912"/>
            <a:ext cx="0" cy="101801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042115" y="4400930"/>
            <a:ext cx="72390" cy="9619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3020" y="3589120"/>
            <a:ext cx="6080760" cy="611211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AUTHORS 1, 2, 3…</a:t>
            </a:r>
          </a:p>
        </p:txBody>
      </p:sp>
    </p:spTree>
    <p:extLst>
      <p:ext uri="{BB962C8B-B14F-4D97-AF65-F5344CB8AC3E}">
        <p14:creationId xmlns:p14="http://schemas.microsoft.com/office/powerpoint/2010/main" val="218093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64166"/>
            <a:ext cx="8719979" cy="268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39" y="961913"/>
            <a:ext cx="8074723" cy="1987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3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Use this for extremely long titles that that are not broken into clauses with colons</a:t>
            </a:r>
          </a:p>
        </p:txBody>
      </p:sp>
      <p:pic>
        <p:nvPicPr>
          <p:cNvPr id="8" name="Picture 7" descr="FSC_186K_S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38" y="4280930"/>
            <a:ext cx="3402331" cy="170772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23554" y="3346638"/>
            <a:ext cx="6616144" cy="76752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/>
              <a:t>AUTHORS 1, 2, 3…</a:t>
            </a:r>
          </a:p>
        </p:txBody>
      </p:sp>
    </p:spTree>
    <p:extLst>
      <p:ext uri="{BB962C8B-B14F-4D97-AF65-F5344CB8AC3E}">
        <p14:creationId xmlns:p14="http://schemas.microsoft.com/office/powerpoint/2010/main" val="2956083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99124" y="1582739"/>
            <a:ext cx="3656255" cy="4092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1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" y="-6010"/>
            <a:ext cx="8719979" cy="137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16364" y="1081746"/>
            <a:ext cx="7109301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360" y="1071727"/>
            <a:ext cx="0" cy="290576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360" y="1362305"/>
            <a:ext cx="0" cy="1879728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360" y="3234015"/>
            <a:ext cx="138748" cy="14027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6360" y="3362270"/>
            <a:ext cx="138748" cy="17234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0"/>
          </p:cNvCxnSpPr>
          <p:nvPr/>
        </p:nvCxnSpPr>
        <p:spPr>
          <a:xfrm>
            <a:off x="716360" y="3534610"/>
            <a:ext cx="0" cy="2044054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0165" y="5578665"/>
            <a:ext cx="72390" cy="9619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8076" y="106612"/>
            <a:ext cx="7818120" cy="1082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0" y="6182262"/>
            <a:ext cx="8686800" cy="98195"/>
            <a:chOff x="0" y="4820605"/>
            <a:chExt cx="9144000" cy="776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4898215"/>
              <a:ext cx="9144000" cy="0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820605"/>
              <a:ext cx="9144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898390" y="1639251"/>
            <a:ext cx="3337481" cy="3496934"/>
          </a:xfrm>
          <a:prstGeom prst="rect">
            <a:avLst/>
          </a:prstGeom>
          <a:noFill/>
          <a:ln w="952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73800" y="1743459"/>
            <a:ext cx="3189685" cy="32845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0151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99122" y="1582740"/>
            <a:ext cx="4881801" cy="33185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1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" y="-6010"/>
            <a:ext cx="8719979" cy="137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16364" y="1081746"/>
            <a:ext cx="7109301" cy="0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360" y="1071727"/>
            <a:ext cx="0" cy="290576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360" y="1362305"/>
            <a:ext cx="0" cy="1879728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360" y="3234015"/>
            <a:ext cx="138748" cy="140279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16360" y="3362270"/>
            <a:ext cx="138748" cy="172342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0"/>
          </p:cNvCxnSpPr>
          <p:nvPr/>
        </p:nvCxnSpPr>
        <p:spPr>
          <a:xfrm>
            <a:off x="716360" y="3534610"/>
            <a:ext cx="0" cy="2044054"/>
          </a:xfrm>
          <a:prstGeom prst="line">
            <a:avLst/>
          </a:prstGeom>
          <a:solidFill>
            <a:srgbClr val="008080"/>
          </a:solidFill>
          <a:ln w="1905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80165" y="5578665"/>
            <a:ext cx="72390" cy="96190"/>
          </a:xfrm>
          <a:prstGeom prst="ellipse">
            <a:avLst/>
          </a:prstGeom>
          <a:solidFill>
            <a:schemeClr val="accent6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8080"/>
              </a:solidFill>
              <a:latin typeface="Helvetica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8076" y="106612"/>
            <a:ext cx="7818120" cy="1082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0" y="6182262"/>
            <a:ext cx="8686800" cy="98195"/>
            <a:chOff x="0" y="4820605"/>
            <a:chExt cx="9144000" cy="7761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4898215"/>
              <a:ext cx="9144000" cy="0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820605"/>
              <a:ext cx="9144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3088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00" b="1" i="1">
                <a:solidFill>
                  <a:schemeClr val="accent2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98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0863" y="278555"/>
            <a:ext cx="7665800" cy="4839596"/>
          </a:xfrm>
          <a:prstGeom prst="rect">
            <a:avLst/>
          </a:prstGeom>
          <a:noFill/>
          <a:ln w="127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/>
            </a:endParaRPr>
          </a:p>
        </p:txBody>
      </p:sp>
      <p:pic>
        <p:nvPicPr>
          <p:cNvPr id="11" name="Picture 8" descr="M logo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84" y="5663233"/>
            <a:ext cx="1046639" cy="51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40203" y="428854"/>
            <a:ext cx="7447121" cy="4539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434340" y="5100117"/>
            <a:ext cx="7818120" cy="563116"/>
          </a:xfrm>
        </p:spPr>
        <p:txBody>
          <a:bodyPr/>
          <a:lstStyle>
            <a:lvl1pPr>
              <a:defRPr sz="1500" b="1" i="1">
                <a:solidFill>
                  <a:schemeClr val="accent2"/>
                </a:solidFill>
                <a:latin typeface="Georgia"/>
                <a:cs typeface="Georgia"/>
              </a:defRPr>
            </a:lvl1pPr>
          </a:lstStyle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38826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d plaid mut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21860"/>
            <a:ext cx="8719979" cy="113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4340" y="346687"/>
            <a:ext cx="7818120" cy="10821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700" b="1" i="1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martArt Placeholder 4"/>
          <p:cNvSpPr>
            <a:spLocks noGrp="1"/>
          </p:cNvSpPr>
          <p:nvPr>
            <p:ph type="dgm" sz="quarter" idx="10"/>
          </p:nvPr>
        </p:nvSpPr>
        <p:spPr>
          <a:xfrm>
            <a:off x="434340" y="1713400"/>
            <a:ext cx="7818120" cy="4260449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91205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7B9AF5-71C3-324A-B552-63F4E7CAF2C5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4FB90F-6C55-0748-8334-F6287A69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3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515008"/>
            <a:ext cx="3836670" cy="42844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515008"/>
            <a:ext cx="3836670" cy="42844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541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531088"/>
            <a:ext cx="3838179" cy="607203"/>
          </a:xfrm>
        </p:spPr>
        <p:txBody>
          <a:bodyPr anchor="b"/>
          <a:lstStyle>
            <a:lvl1pPr marL="0" indent="0">
              <a:buNone/>
              <a:defRPr sz="1700" b="1" i="1">
                <a:latin typeface="Georgia"/>
                <a:cs typeface="Georgia"/>
              </a:defRPr>
            </a:lvl1pPr>
            <a:lvl2pPr marL="421630" indent="0">
              <a:buNone/>
              <a:defRPr sz="1800" b="1"/>
            </a:lvl2pPr>
            <a:lvl3pPr marL="843260" indent="0">
              <a:buNone/>
              <a:defRPr sz="1700" b="1"/>
            </a:lvl3pPr>
            <a:lvl4pPr marL="1264890" indent="0">
              <a:buNone/>
              <a:defRPr sz="1500" b="1"/>
            </a:lvl4pPr>
            <a:lvl5pPr marL="1686519" indent="0">
              <a:buNone/>
              <a:defRPr sz="1500" b="1"/>
            </a:lvl5pPr>
            <a:lvl6pPr marL="2108149" indent="0">
              <a:buNone/>
              <a:defRPr sz="1500" b="1"/>
            </a:lvl6pPr>
            <a:lvl7pPr marL="2529779" indent="0">
              <a:buNone/>
              <a:defRPr sz="1500" b="1"/>
            </a:lvl7pPr>
            <a:lvl8pPr marL="2951409" indent="0">
              <a:buNone/>
              <a:defRPr sz="1500" b="1"/>
            </a:lvl8pPr>
            <a:lvl9pPr marL="33730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2330476"/>
            <a:ext cx="3838179" cy="346902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80" y="1531088"/>
            <a:ext cx="3839686" cy="607203"/>
          </a:xfrm>
        </p:spPr>
        <p:txBody>
          <a:bodyPr anchor="b"/>
          <a:lstStyle>
            <a:lvl1pPr marL="0" indent="0">
              <a:buNone/>
              <a:defRPr sz="1700" b="1" i="1">
                <a:latin typeface="Georgia"/>
                <a:cs typeface="Georgia"/>
              </a:defRPr>
            </a:lvl1pPr>
            <a:lvl2pPr marL="421630" indent="0">
              <a:buNone/>
              <a:defRPr sz="1800" b="1"/>
            </a:lvl2pPr>
            <a:lvl3pPr marL="843260" indent="0">
              <a:buNone/>
              <a:defRPr sz="1700" b="1"/>
            </a:lvl3pPr>
            <a:lvl4pPr marL="1264890" indent="0">
              <a:buNone/>
              <a:defRPr sz="1500" b="1"/>
            </a:lvl4pPr>
            <a:lvl5pPr marL="1686519" indent="0">
              <a:buNone/>
              <a:defRPr sz="1500" b="1"/>
            </a:lvl5pPr>
            <a:lvl6pPr marL="2108149" indent="0">
              <a:buNone/>
              <a:defRPr sz="1500" b="1"/>
            </a:lvl6pPr>
            <a:lvl7pPr marL="2529779" indent="0">
              <a:buNone/>
              <a:defRPr sz="1500" b="1"/>
            </a:lvl7pPr>
            <a:lvl8pPr marL="2951409" indent="0">
              <a:buNone/>
              <a:defRPr sz="1500" b="1"/>
            </a:lvl8pPr>
            <a:lvl9pPr marL="33730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80" y="2330476"/>
            <a:ext cx="3839686" cy="346902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69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594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5" y="258517"/>
            <a:ext cx="2857897" cy="110018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58517"/>
            <a:ext cx="4856163" cy="5540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5" y="1358695"/>
            <a:ext cx="2857897" cy="4440805"/>
          </a:xfrm>
        </p:spPr>
        <p:txBody>
          <a:bodyPr/>
          <a:lstStyle>
            <a:lvl1pPr marL="0" indent="0">
              <a:buNone/>
              <a:defRPr sz="1300"/>
            </a:lvl1pPr>
            <a:lvl2pPr marL="421630" indent="0">
              <a:buNone/>
              <a:defRPr sz="1100"/>
            </a:lvl2pPr>
            <a:lvl3pPr marL="843260" indent="0">
              <a:buNone/>
              <a:defRPr sz="900"/>
            </a:lvl3pPr>
            <a:lvl4pPr marL="1264890" indent="0">
              <a:buNone/>
              <a:defRPr sz="800"/>
            </a:lvl4pPr>
            <a:lvl5pPr marL="1686519" indent="0">
              <a:buNone/>
              <a:defRPr sz="800"/>
            </a:lvl5pPr>
            <a:lvl6pPr marL="2108149" indent="0">
              <a:buNone/>
              <a:defRPr sz="800"/>
            </a:lvl6pPr>
            <a:lvl7pPr marL="2529779" indent="0">
              <a:buNone/>
              <a:defRPr sz="800"/>
            </a:lvl7pPr>
            <a:lvl8pPr marL="2951409" indent="0">
              <a:buNone/>
              <a:defRPr sz="800"/>
            </a:lvl8pPr>
            <a:lvl9pPr marL="3373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135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4939635"/>
            <a:ext cx="5212080" cy="53706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581154"/>
            <a:ext cx="5212080" cy="38957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1630" indent="0">
              <a:buNone/>
              <a:defRPr sz="2600"/>
            </a:lvl2pPr>
            <a:lvl3pPr marL="843260" indent="0">
              <a:buNone/>
              <a:defRPr sz="2200"/>
            </a:lvl3pPr>
            <a:lvl4pPr marL="1264890" indent="0">
              <a:buNone/>
              <a:defRPr sz="1800"/>
            </a:lvl4pPr>
            <a:lvl5pPr marL="1686519" indent="0">
              <a:buNone/>
              <a:defRPr sz="1800"/>
            </a:lvl5pPr>
            <a:lvl6pPr marL="2108149" indent="0">
              <a:buNone/>
              <a:defRPr sz="1800"/>
            </a:lvl6pPr>
            <a:lvl7pPr marL="2529779" indent="0">
              <a:buNone/>
              <a:defRPr sz="1800"/>
            </a:lvl7pPr>
            <a:lvl8pPr marL="2951409" indent="0">
              <a:buNone/>
              <a:defRPr sz="1800"/>
            </a:lvl8pPr>
            <a:lvl9pPr marL="3373039" indent="0">
              <a:buNone/>
              <a:defRPr sz="18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5476700"/>
            <a:ext cx="5212080" cy="761510"/>
          </a:xfrm>
        </p:spPr>
        <p:txBody>
          <a:bodyPr/>
          <a:lstStyle>
            <a:lvl1pPr marL="0" indent="0">
              <a:buNone/>
              <a:defRPr sz="1300"/>
            </a:lvl1pPr>
            <a:lvl2pPr marL="421630" indent="0">
              <a:buNone/>
              <a:defRPr sz="1100"/>
            </a:lvl2pPr>
            <a:lvl3pPr marL="843260" indent="0">
              <a:buNone/>
              <a:defRPr sz="900"/>
            </a:lvl3pPr>
            <a:lvl4pPr marL="1264890" indent="0">
              <a:buNone/>
              <a:defRPr sz="800"/>
            </a:lvl4pPr>
            <a:lvl5pPr marL="1686519" indent="0">
              <a:buNone/>
              <a:defRPr sz="800"/>
            </a:lvl5pPr>
            <a:lvl6pPr marL="2108149" indent="0">
              <a:buNone/>
              <a:defRPr sz="800"/>
            </a:lvl6pPr>
            <a:lvl7pPr marL="2529779" indent="0">
              <a:buNone/>
              <a:defRPr sz="800"/>
            </a:lvl7pPr>
            <a:lvl8pPr marL="2951409" indent="0">
              <a:buNone/>
              <a:defRPr sz="800"/>
            </a:lvl8pPr>
            <a:lvl9pPr marL="3373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8451" y="406963"/>
            <a:ext cx="5494216" cy="4242257"/>
          </a:xfrm>
          <a:prstGeom prst="rect">
            <a:avLst/>
          </a:prstGeom>
          <a:noFill/>
          <a:ln w="127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26" tIns="42163" rIns="84326" bIns="421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18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868680" y="5918736"/>
            <a:ext cx="1882140" cy="432858"/>
          </a:xfrm>
          <a:prstGeom prst="rect">
            <a:avLst/>
          </a:prstGeom>
          <a:ln/>
        </p:spPr>
        <p:txBody>
          <a:bodyPr lIns="84326" tIns="42163" rIns="84326" bIns="4216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5160" y="5915731"/>
            <a:ext cx="2823210" cy="432858"/>
          </a:xfrm>
          <a:prstGeom prst="rect">
            <a:avLst/>
          </a:prstGeom>
          <a:ln/>
        </p:spPr>
        <p:txBody>
          <a:bodyPr lIns="84326" tIns="42163" rIns="84326" bIns="4216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2710" y="5915731"/>
            <a:ext cx="1809750" cy="432858"/>
          </a:xfrm>
          <a:prstGeom prst="rect">
            <a:avLst/>
          </a:prstGeom>
          <a:ln/>
        </p:spPr>
        <p:txBody>
          <a:bodyPr lIns="84326" tIns="42163" rIns="84326" bIns="42163"/>
          <a:lstStyle>
            <a:lvl1pPr>
              <a:defRPr/>
            </a:lvl1pPr>
          </a:lstStyle>
          <a:p>
            <a:pPr>
              <a:defRPr/>
            </a:pPr>
            <a:fld id="{2AB53BF3-398F-48A2-9F2D-C8307ACFA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50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1062608"/>
            <a:ext cx="6515100" cy="2260482"/>
          </a:xfrm>
        </p:spPr>
        <p:txBody>
          <a:bodyPr anchor="b"/>
          <a:lstStyle>
            <a:lvl1pPr algn="ctr">
              <a:defRPr sz="42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3410263"/>
            <a:ext cx="6515100" cy="1567608"/>
          </a:xfrm>
        </p:spPr>
        <p:txBody>
          <a:bodyPr/>
          <a:lstStyle>
            <a:lvl1pPr marL="0" indent="0" algn="ctr">
              <a:buNone/>
              <a:defRPr sz="1704"/>
            </a:lvl1pPr>
            <a:lvl2pPr marL="324658" indent="0" algn="ctr">
              <a:buNone/>
              <a:defRPr sz="1420"/>
            </a:lvl2pPr>
            <a:lvl3pPr marL="649315" indent="0" algn="ctr">
              <a:buNone/>
              <a:defRPr sz="1278"/>
            </a:lvl3pPr>
            <a:lvl4pPr marL="973973" indent="0" algn="ctr">
              <a:buNone/>
              <a:defRPr sz="1136"/>
            </a:lvl4pPr>
            <a:lvl5pPr marL="1298631" indent="0" algn="ctr">
              <a:buNone/>
              <a:defRPr sz="1136"/>
            </a:lvl5pPr>
            <a:lvl6pPr marL="1623289" indent="0" algn="ctr">
              <a:buNone/>
              <a:defRPr sz="1136"/>
            </a:lvl6pPr>
            <a:lvl7pPr marL="1947946" indent="0" algn="ctr">
              <a:buNone/>
              <a:defRPr sz="1136"/>
            </a:lvl7pPr>
            <a:lvl8pPr marL="2272604" indent="0" algn="ctr">
              <a:buNone/>
              <a:defRPr sz="1136"/>
            </a:lvl8pPr>
            <a:lvl9pPr marL="2597262" indent="0" algn="ctr">
              <a:buNone/>
              <a:defRPr sz="113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08D7-1BE4-49C3-AA57-D906DE6D94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993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 descr="Decorative graphic"/>
          <p:cNvCxnSpPr/>
          <p:nvPr userDrawn="1"/>
        </p:nvCxnSpPr>
        <p:spPr>
          <a:xfrm flipH="1">
            <a:off x="491649" y="6081058"/>
            <a:ext cx="5616258" cy="0"/>
          </a:xfrm>
          <a:prstGeom prst="line">
            <a:avLst/>
          </a:prstGeom>
          <a:ln w="12700" cmpd="sng">
            <a:solidFill>
              <a:srgbClr val="C80A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60" y="5757919"/>
            <a:ext cx="2100818" cy="55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4739727"/>
            <a:ext cx="7818120" cy="816533"/>
          </a:xfrm>
          <a:prstGeom prst="rect">
            <a:avLst/>
          </a:prstGeom>
        </p:spPr>
        <p:txBody>
          <a:bodyPr/>
          <a:lstStyle>
            <a:lvl1pPr algn="ctr">
              <a:defRPr sz="3030" b="0" i="0"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4340" y="975012"/>
            <a:ext cx="7818120" cy="371136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3951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4340" y="260017"/>
            <a:ext cx="7818120" cy="5539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640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062608"/>
            <a:ext cx="7383780" cy="2260482"/>
          </a:xfrm>
        </p:spPr>
        <p:txBody>
          <a:bodyPr anchor="b"/>
          <a:lstStyle>
            <a:lvl1pPr algn="ctr">
              <a:defRPr sz="5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3410263"/>
            <a:ext cx="6515100" cy="1567608"/>
          </a:xfrm>
        </p:spPr>
        <p:txBody>
          <a:bodyPr/>
          <a:lstStyle>
            <a:lvl1pPr marL="0" indent="0" algn="ctr">
              <a:buNone/>
              <a:defRPr sz="2272"/>
            </a:lvl1pPr>
            <a:lvl2pPr marL="432877" indent="0" algn="ctr">
              <a:buNone/>
              <a:defRPr sz="1894"/>
            </a:lvl2pPr>
            <a:lvl3pPr marL="865754" indent="0" algn="ctr">
              <a:buNone/>
              <a:defRPr sz="1704"/>
            </a:lvl3pPr>
            <a:lvl4pPr marL="1298631" indent="0" algn="ctr">
              <a:buNone/>
              <a:defRPr sz="1515"/>
            </a:lvl4pPr>
            <a:lvl5pPr marL="1731508" indent="0" algn="ctr">
              <a:buNone/>
              <a:defRPr sz="1515"/>
            </a:lvl5pPr>
            <a:lvl6pPr marL="2164385" indent="0" algn="ctr">
              <a:buNone/>
              <a:defRPr sz="1515"/>
            </a:lvl6pPr>
            <a:lvl7pPr marL="2597262" indent="0" algn="ctr">
              <a:buNone/>
              <a:defRPr sz="1515"/>
            </a:lvl7pPr>
            <a:lvl8pPr marL="3030139" indent="0" algn="ctr">
              <a:buNone/>
              <a:defRPr sz="1515"/>
            </a:lvl8pPr>
            <a:lvl9pPr marL="3463016" indent="0" algn="ctr">
              <a:buNone/>
              <a:defRPr sz="151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0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4172275"/>
            <a:ext cx="7383780" cy="129055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751459"/>
            <a:ext cx="7383780" cy="142081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1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32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64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6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081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297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14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30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946F2C-83F4-9D46-8C1C-479575817CC3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7C2D8F-3D82-AC44-8A7E-D34ED383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5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94" y="1618712"/>
            <a:ext cx="7492365" cy="2700855"/>
          </a:xfrm>
        </p:spPr>
        <p:txBody>
          <a:bodyPr anchor="b"/>
          <a:lstStyle>
            <a:lvl1pPr>
              <a:defRPr sz="56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94" y="4345118"/>
            <a:ext cx="7492365" cy="1420316"/>
          </a:xfrm>
        </p:spPr>
        <p:txBody>
          <a:bodyPr/>
          <a:lstStyle>
            <a:lvl1pPr marL="0" indent="0">
              <a:buNone/>
              <a:defRPr sz="2272">
                <a:solidFill>
                  <a:schemeClr val="tx1"/>
                </a:solidFill>
              </a:defRPr>
            </a:lvl1pPr>
            <a:lvl2pPr marL="432877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2pPr>
            <a:lvl3pPr marL="865754" indent="0">
              <a:buNone/>
              <a:defRPr sz="1704">
                <a:solidFill>
                  <a:schemeClr val="tx1">
                    <a:tint val="75000"/>
                  </a:schemeClr>
                </a:solidFill>
              </a:defRPr>
            </a:lvl3pPr>
            <a:lvl4pPr marL="1298631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4pPr>
            <a:lvl5pPr marL="1731508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5pPr>
            <a:lvl6pPr marL="2164385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6pPr>
            <a:lvl7pPr marL="2597262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7pPr>
            <a:lvl8pPr marL="3030139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8pPr>
            <a:lvl9pPr marL="3463016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90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7218" y="1728427"/>
            <a:ext cx="3691890" cy="4119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693" y="1728427"/>
            <a:ext cx="3691890" cy="41196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09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49" y="345687"/>
            <a:ext cx="7492365" cy="12549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350" y="1591657"/>
            <a:ext cx="3674923" cy="780046"/>
          </a:xfrm>
        </p:spPr>
        <p:txBody>
          <a:bodyPr anchor="b"/>
          <a:lstStyle>
            <a:lvl1pPr marL="0" indent="0">
              <a:buNone/>
              <a:defRPr sz="2272" b="1"/>
            </a:lvl1pPr>
            <a:lvl2pPr marL="432877" indent="0">
              <a:buNone/>
              <a:defRPr sz="1894" b="1"/>
            </a:lvl2pPr>
            <a:lvl3pPr marL="865754" indent="0">
              <a:buNone/>
              <a:defRPr sz="1704" b="1"/>
            </a:lvl3pPr>
            <a:lvl4pPr marL="1298631" indent="0">
              <a:buNone/>
              <a:defRPr sz="1515" b="1"/>
            </a:lvl4pPr>
            <a:lvl5pPr marL="1731508" indent="0">
              <a:buNone/>
              <a:defRPr sz="1515" b="1"/>
            </a:lvl5pPr>
            <a:lvl6pPr marL="2164385" indent="0">
              <a:buNone/>
              <a:defRPr sz="1515" b="1"/>
            </a:lvl6pPr>
            <a:lvl7pPr marL="2597262" indent="0">
              <a:buNone/>
              <a:defRPr sz="1515" b="1"/>
            </a:lvl7pPr>
            <a:lvl8pPr marL="3030139" indent="0">
              <a:buNone/>
              <a:defRPr sz="1515" b="1"/>
            </a:lvl8pPr>
            <a:lvl9pPr marL="3463016" indent="0">
              <a:buNone/>
              <a:defRPr sz="151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350" y="2371703"/>
            <a:ext cx="3674923" cy="34884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7693" y="1591657"/>
            <a:ext cx="3693021" cy="780046"/>
          </a:xfrm>
        </p:spPr>
        <p:txBody>
          <a:bodyPr anchor="b"/>
          <a:lstStyle>
            <a:lvl1pPr marL="0" indent="0">
              <a:buNone/>
              <a:defRPr sz="2272" b="1"/>
            </a:lvl1pPr>
            <a:lvl2pPr marL="432877" indent="0">
              <a:buNone/>
              <a:defRPr sz="1894" b="1"/>
            </a:lvl2pPr>
            <a:lvl3pPr marL="865754" indent="0">
              <a:buNone/>
              <a:defRPr sz="1704" b="1"/>
            </a:lvl3pPr>
            <a:lvl4pPr marL="1298631" indent="0">
              <a:buNone/>
              <a:defRPr sz="1515" b="1"/>
            </a:lvl4pPr>
            <a:lvl5pPr marL="1731508" indent="0">
              <a:buNone/>
              <a:defRPr sz="1515" b="1"/>
            </a:lvl5pPr>
            <a:lvl6pPr marL="2164385" indent="0">
              <a:buNone/>
              <a:defRPr sz="1515" b="1"/>
            </a:lvl6pPr>
            <a:lvl7pPr marL="2597262" indent="0">
              <a:buNone/>
              <a:defRPr sz="1515" b="1"/>
            </a:lvl7pPr>
            <a:lvl8pPr marL="3030139" indent="0">
              <a:buNone/>
              <a:defRPr sz="1515" b="1"/>
            </a:lvl8pPr>
            <a:lvl9pPr marL="3463016" indent="0">
              <a:buNone/>
              <a:defRPr sz="151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7693" y="2371703"/>
            <a:ext cx="3693021" cy="34884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99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53BF3-398F-48A2-9F2D-C8307ACFA5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63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49" y="432858"/>
            <a:ext cx="2801719" cy="1515004"/>
          </a:xfrm>
        </p:spPr>
        <p:txBody>
          <a:bodyPr anchor="b"/>
          <a:lstStyle>
            <a:lvl1pPr>
              <a:defRPr sz="30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3021" y="934855"/>
            <a:ext cx="4397693" cy="4614150"/>
          </a:xfrm>
        </p:spPr>
        <p:txBody>
          <a:bodyPr/>
          <a:lstStyle>
            <a:lvl1pPr>
              <a:defRPr sz="3030"/>
            </a:lvl1pPr>
            <a:lvl2pPr>
              <a:defRPr sz="2651"/>
            </a:lvl2pPr>
            <a:lvl3pPr>
              <a:defRPr sz="2272"/>
            </a:lvl3pPr>
            <a:lvl4pPr>
              <a:defRPr sz="1894"/>
            </a:lvl4pPr>
            <a:lvl5pPr>
              <a:defRPr sz="1894"/>
            </a:lvl5pPr>
            <a:lvl6pPr>
              <a:defRPr sz="1894"/>
            </a:lvl6pPr>
            <a:lvl7pPr>
              <a:defRPr sz="1894"/>
            </a:lvl7pPr>
            <a:lvl8pPr>
              <a:defRPr sz="1894"/>
            </a:lvl8pPr>
            <a:lvl9pPr>
              <a:defRPr sz="189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349" y="1947863"/>
            <a:ext cx="2801719" cy="3608656"/>
          </a:xfrm>
        </p:spPr>
        <p:txBody>
          <a:bodyPr/>
          <a:lstStyle>
            <a:lvl1pPr marL="0" indent="0">
              <a:buNone/>
              <a:defRPr sz="1515"/>
            </a:lvl1pPr>
            <a:lvl2pPr marL="432877" indent="0">
              <a:buNone/>
              <a:defRPr sz="1326"/>
            </a:lvl2pPr>
            <a:lvl3pPr marL="865754" indent="0">
              <a:buNone/>
              <a:defRPr sz="1136"/>
            </a:lvl3pPr>
            <a:lvl4pPr marL="1298631" indent="0">
              <a:buNone/>
              <a:defRPr sz="947"/>
            </a:lvl4pPr>
            <a:lvl5pPr marL="1731508" indent="0">
              <a:buNone/>
              <a:defRPr sz="947"/>
            </a:lvl5pPr>
            <a:lvl6pPr marL="2164385" indent="0">
              <a:buNone/>
              <a:defRPr sz="947"/>
            </a:lvl6pPr>
            <a:lvl7pPr marL="2597262" indent="0">
              <a:buNone/>
              <a:defRPr sz="947"/>
            </a:lvl7pPr>
            <a:lvl8pPr marL="3030139" indent="0">
              <a:buNone/>
              <a:defRPr sz="947"/>
            </a:lvl8pPr>
            <a:lvl9pPr marL="3463016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3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349" y="432858"/>
            <a:ext cx="2801719" cy="1515004"/>
          </a:xfrm>
        </p:spPr>
        <p:txBody>
          <a:bodyPr anchor="b"/>
          <a:lstStyle>
            <a:lvl1pPr>
              <a:defRPr sz="303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93021" y="934855"/>
            <a:ext cx="4397693" cy="4614150"/>
          </a:xfrm>
        </p:spPr>
        <p:txBody>
          <a:bodyPr anchor="t"/>
          <a:lstStyle>
            <a:lvl1pPr marL="0" indent="0">
              <a:buNone/>
              <a:defRPr sz="3030"/>
            </a:lvl1pPr>
            <a:lvl2pPr marL="432877" indent="0">
              <a:buNone/>
              <a:defRPr sz="2651"/>
            </a:lvl2pPr>
            <a:lvl3pPr marL="865754" indent="0">
              <a:buNone/>
              <a:defRPr sz="2272"/>
            </a:lvl3pPr>
            <a:lvl4pPr marL="1298631" indent="0">
              <a:buNone/>
              <a:defRPr sz="1894"/>
            </a:lvl4pPr>
            <a:lvl5pPr marL="1731508" indent="0">
              <a:buNone/>
              <a:defRPr sz="1894"/>
            </a:lvl5pPr>
            <a:lvl6pPr marL="2164385" indent="0">
              <a:buNone/>
              <a:defRPr sz="1894"/>
            </a:lvl6pPr>
            <a:lvl7pPr marL="2597262" indent="0">
              <a:buNone/>
              <a:defRPr sz="1894"/>
            </a:lvl7pPr>
            <a:lvl8pPr marL="3030139" indent="0">
              <a:buNone/>
              <a:defRPr sz="1894"/>
            </a:lvl8pPr>
            <a:lvl9pPr marL="3463016" indent="0">
              <a:buNone/>
              <a:defRPr sz="18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349" y="1947863"/>
            <a:ext cx="2801719" cy="3608656"/>
          </a:xfrm>
        </p:spPr>
        <p:txBody>
          <a:bodyPr/>
          <a:lstStyle>
            <a:lvl1pPr marL="0" indent="0">
              <a:buNone/>
              <a:defRPr sz="1515"/>
            </a:lvl1pPr>
            <a:lvl2pPr marL="432877" indent="0">
              <a:buNone/>
              <a:defRPr sz="1326"/>
            </a:lvl2pPr>
            <a:lvl3pPr marL="865754" indent="0">
              <a:buNone/>
              <a:defRPr sz="1136"/>
            </a:lvl3pPr>
            <a:lvl4pPr marL="1298631" indent="0">
              <a:buNone/>
              <a:defRPr sz="947"/>
            </a:lvl4pPr>
            <a:lvl5pPr marL="1731508" indent="0">
              <a:buNone/>
              <a:defRPr sz="947"/>
            </a:lvl5pPr>
            <a:lvl6pPr marL="2164385" indent="0">
              <a:buNone/>
              <a:defRPr sz="947"/>
            </a:lvl6pPr>
            <a:lvl7pPr marL="2597262" indent="0">
              <a:buNone/>
              <a:defRPr sz="947"/>
            </a:lvl7pPr>
            <a:lvl8pPr marL="3030139" indent="0">
              <a:buNone/>
              <a:defRPr sz="947"/>
            </a:lvl8pPr>
            <a:lvl9pPr marL="3463016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69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33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6492" y="345686"/>
            <a:ext cx="1873091" cy="5502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7218" y="345686"/>
            <a:ext cx="5510689" cy="55024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515008"/>
            <a:ext cx="3836670" cy="42844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5790" y="1515008"/>
            <a:ext cx="3836670" cy="428449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2FFE27-8503-FE49-9ED1-5C4B29904CF6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0EABA2-D6EC-434E-AE01-3775318FE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4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39" y="484867"/>
            <a:ext cx="8074723" cy="10140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3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Use this for titles: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3020" y="1873593"/>
            <a:ext cx="6080760" cy="1465714"/>
          </a:xfr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accent6"/>
                </a:solidFill>
              </a:defRPr>
            </a:lvl1pPr>
            <a:lvl2pPr marL="421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That have a short beginning clause w/ colon followed by longer explanatory clause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1303020" y="3448840"/>
            <a:ext cx="6080760" cy="673336"/>
          </a:xfrm>
        </p:spPr>
        <p:txBody>
          <a:bodyPr/>
          <a:lstStyle>
            <a:lvl1pPr marL="0" indent="0" algn="ctr">
              <a:buNone/>
              <a:defRPr sz="1500" baseline="0"/>
            </a:lvl1pPr>
            <a:lvl2pPr marL="421630" indent="0">
              <a:buNone/>
              <a:defRPr sz="1500"/>
            </a:lvl2pPr>
            <a:lvl3pPr marL="843260" indent="0">
              <a:buNone/>
              <a:defRPr sz="1500"/>
            </a:lvl3pPr>
            <a:lvl4pPr marL="1264890" indent="0">
              <a:buNone/>
              <a:defRPr sz="1500"/>
            </a:lvl4pPr>
            <a:lvl5pPr marL="1686519" indent="0">
              <a:buNone/>
              <a:defRPr sz="1500"/>
            </a:lvl5pPr>
          </a:lstStyle>
          <a:p>
            <a:pPr lvl="0"/>
            <a:r>
              <a:rPr lang="en-US" dirty="0"/>
              <a:t>AUTHORS 1, 2, 3…</a:t>
            </a:r>
          </a:p>
        </p:txBody>
      </p:sp>
    </p:spTree>
    <p:extLst>
      <p:ext uri="{BB962C8B-B14F-4D97-AF65-F5344CB8AC3E}">
        <p14:creationId xmlns:p14="http://schemas.microsoft.com/office/powerpoint/2010/main" val="158075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452883"/>
            <a:ext cx="3838179" cy="60720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630" indent="0">
              <a:buNone/>
              <a:defRPr sz="1800" b="1"/>
            </a:lvl2pPr>
            <a:lvl3pPr marL="843260" indent="0">
              <a:buNone/>
              <a:defRPr sz="1700" b="1"/>
            </a:lvl3pPr>
            <a:lvl4pPr marL="1264890" indent="0">
              <a:buNone/>
              <a:defRPr sz="1500" b="1"/>
            </a:lvl4pPr>
            <a:lvl5pPr marL="1686519" indent="0">
              <a:buNone/>
              <a:defRPr sz="1500" b="1"/>
            </a:lvl5pPr>
            <a:lvl6pPr marL="2108149" indent="0">
              <a:buNone/>
              <a:defRPr sz="1500" b="1"/>
            </a:lvl6pPr>
            <a:lvl7pPr marL="2529779" indent="0">
              <a:buNone/>
              <a:defRPr sz="1500" b="1"/>
            </a:lvl7pPr>
            <a:lvl8pPr marL="2951409" indent="0">
              <a:buNone/>
              <a:defRPr sz="1500" b="1"/>
            </a:lvl8pPr>
            <a:lvl9pPr marL="33730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2060088"/>
            <a:ext cx="3838179" cy="373941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80" y="1452883"/>
            <a:ext cx="3839686" cy="60720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630" indent="0">
              <a:buNone/>
              <a:defRPr sz="1800" b="1"/>
            </a:lvl2pPr>
            <a:lvl3pPr marL="843260" indent="0">
              <a:buNone/>
              <a:defRPr sz="1700" b="1"/>
            </a:lvl3pPr>
            <a:lvl4pPr marL="1264890" indent="0">
              <a:buNone/>
              <a:defRPr sz="1500" b="1"/>
            </a:lvl4pPr>
            <a:lvl5pPr marL="1686519" indent="0">
              <a:buNone/>
              <a:defRPr sz="1500" b="1"/>
            </a:lvl5pPr>
            <a:lvl6pPr marL="2108149" indent="0">
              <a:buNone/>
              <a:defRPr sz="1500" b="1"/>
            </a:lvl6pPr>
            <a:lvl7pPr marL="2529779" indent="0">
              <a:buNone/>
              <a:defRPr sz="1500" b="1"/>
            </a:lvl7pPr>
            <a:lvl8pPr marL="2951409" indent="0">
              <a:buNone/>
              <a:defRPr sz="1500" b="1"/>
            </a:lvl8pPr>
            <a:lvl9pPr marL="337303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80" y="2060088"/>
            <a:ext cx="3839686" cy="373941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BA9623-39E3-6C42-B032-0757F6F4B5BE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4453F8-9C41-104C-9714-17C5BE8CB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E53F77-C7F3-524B-BB7F-875CE9879B2B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1D3A36-BEFA-AD4E-9844-8527053A7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0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EF13B0-7A47-5642-BE39-FEA3DF84F41B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2CA8AE-AA10-C041-8B82-AE4AA9810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4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5" y="258517"/>
            <a:ext cx="2857897" cy="110018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58517"/>
            <a:ext cx="4856163" cy="5540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5" y="1358695"/>
            <a:ext cx="2857897" cy="4440805"/>
          </a:xfrm>
        </p:spPr>
        <p:txBody>
          <a:bodyPr/>
          <a:lstStyle>
            <a:lvl1pPr marL="0" indent="0">
              <a:buNone/>
              <a:defRPr sz="1300"/>
            </a:lvl1pPr>
            <a:lvl2pPr marL="421630" indent="0">
              <a:buNone/>
              <a:defRPr sz="1100"/>
            </a:lvl2pPr>
            <a:lvl3pPr marL="843260" indent="0">
              <a:buNone/>
              <a:defRPr sz="900"/>
            </a:lvl3pPr>
            <a:lvl4pPr marL="1264890" indent="0">
              <a:buNone/>
              <a:defRPr sz="800"/>
            </a:lvl4pPr>
            <a:lvl5pPr marL="1686519" indent="0">
              <a:buNone/>
              <a:defRPr sz="800"/>
            </a:lvl5pPr>
            <a:lvl6pPr marL="2108149" indent="0">
              <a:buNone/>
              <a:defRPr sz="800"/>
            </a:lvl6pPr>
            <a:lvl7pPr marL="2529779" indent="0">
              <a:buNone/>
              <a:defRPr sz="800"/>
            </a:lvl7pPr>
            <a:lvl8pPr marL="2951409" indent="0">
              <a:buNone/>
              <a:defRPr sz="800"/>
            </a:lvl8pPr>
            <a:lvl9pPr marL="3373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C29721-A676-ED44-975C-A0B91ABAADBE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EDC5B2-695A-8644-8D53-2113ED37F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0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4545015"/>
            <a:ext cx="5212080" cy="53706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581154"/>
            <a:ext cx="5212080" cy="38957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1630" indent="0">
              <a:buNone/>
              <a:defRPr sz="2600"/>
            </a:lvl2pPr>
            <a:lvl3pPr marL="843260" indent="0">
              <a:buNone/>
              <a:defRPr sz="2200"/>
            </a:lvl3pPr>
            <a:lvl4pPr marL="1264890" indent="0">
              <a:buNone/>
              <a:defRPr sz="1800"/>
            </a:lvl4pPr>
            <a:lvl5pPr marL="1686519" indent="0">
              <a:buNone/>
              <a:defRPr sz="1800"/>
            </a:lvl5pPr>
            <a:lvl6pPr marL="2108149" indent="0">
              <a:buNone/>
              <a:defRPr sz="1800"/>
            </a:lvl6pPr>
            <a:lvl7pPr marL="2529779" indent="0">
              <a:buNone/>
              <a:defRPr sz="1800"/>
            </a:lvl7pPr>
            <a:lvl8pPr marL="2951409" indent="0">
              <a:buNone/>
              <a:defRPr sz="1800"/>
            </a:lvl8pPr>
            <a:lvl9pPr marL="3373039" indent="0">
              <a:buNone/>
              <a:defRPr sz="18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5082079"/>
            <a:ext cx="5212080" cy="761510"/>
          </a:xfrm>
        </p:spPr>
        <p:txBody>
          <a:bodyPr/>
          <a:lstStyle>
            <a:lvl1pPr marL="0" indent="0">
              <a:buNone/>
              <a:defRPr sz="1300"/>
            </a:lvl1pPr>
            <a:lvl2pPr marL="421630" indent="0">
              <a:buNone/>
              <a:defRPr sz="1100"/>
            </a:lvl2pPr>
            <a:lvl3pPr marL="843260" indent="0">
              <a:buNone/>
              <a:defRPr sz="900"/>
            </a:lvl3pPr>
            <a:lvl4pPr marL="1264890" indent="0">
              <a:buNone/>
              <a:defRPr sz="800"/>
            </a:lvl4pPr>
            <a:lvl5pPr marL="1686519" indent="0">
              <a:buNone/>
              <a:defRPr sz="800"/>
            </a:lvl5pPr>
            <a:lvl6pPr marL="2108149" indent="0">
              <a:buNone/>
              <a:defRPr sz="800"/>
            </a:lvl6pPr>
            <a:lvl7pPr marL="2529779" indent="0">
              <a:buNone/>
              <a:defRPr sz="800"/>
            </a:lvl7pPr>
            <a:lvl8pPr marL="2951409" indent="0">
              <a:buNone/>
              <a:defRPr sz="800"/>
            </a:lvl8pPr>
            <a:lvl9pPr marL="337303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43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588EC1-6596-6948-B047-8D4D211FE276}" type="datetimeFigureOut">
              <a:rPr lang="en-US"/>
              <a:pPr>
                <a:defRPr/>
              </a:pPr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67990" y="6017936"/>
            <a:ext cx="27508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25540" y="6017936"/>
            <a:ext cx="2026920" cy="346687"/>
          </a:xfrm>
          <a:prstGeom prst="rect">
            <a:avLst/>
          </a:prstGeom>
        </p:spPr>
        <p:txBody>
          <a:bodyPr lIns="84326" tIns="42163" rIns="84326" bIns="4216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72240A-9537-3E4E-87D0-75AC4CF57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4340" y="260516"/>
            <a:ext cx="7818120" cy="10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326" tIns="42163" rIns="84326" bIns="42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340" y="1515007"/>
            <a:ext cx="7818120" cy="428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326" tIns="42163" rIns="84326" bIns="42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21630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2163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4326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26489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686519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16222" indent="-316222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148" indent="-263519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54075" indent="-210815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75704" indent="-210815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97334" indent="-210815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31896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22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85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63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326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489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651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14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977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140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303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4340" y="260516"/>
            <a:ext cx="7818120" cy="10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326" tIns="42163" rIns="84326" bIns="421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340" y="1515007"/>
            <a:ext cx="7818120" cy="428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4326" tIns="42163" rIns="84326" bIns="42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0" y="6205722"/>
            <a:ext cx="8686800" cy="98195"/>
            <a:chOff x="0" y="4820605"/>
            <a:chExt cx="9144000" cy="7761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0" y="4898215"/>
              <a:ext cx="9144000" cy="0"/>
            </a:xfrm>
            <a:prstGeom prst="line">
              <a:avLst/>
            </a:prstGeom>
            <a:ln w="571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0" y="4820605"/>
              <a:ext cx="9144000" cy="0"/>
            </a:xfrm>
            <a:prstGeom prst="line">
              <a:avLst/>
            </a:prstGeom>
            <a:ln w="19050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21630" rtl="0" eaLnBrk="1" fontAlgn="base" hangingPunct="1">
        <a:spcBef>
          <a:spcPct val="0"/>
        </a:spcBef>
        <a:spcAft>
          <a:spcPct val="0"/>
        </a:spcAft>
        <a:defRPr sz="3700" b="1" i="1" kern="1200">
          <a:solidFill>
            <a:schemeClr val="accent2"/>
          </a:solidFill>
          <a:latin typeface="Georgia"/>
          <a:ea typeface="ＭＳ Ｐゴシック" charset="0"/>
          <a:cs typeface="Georgia"/>
        </a:defRPr>
      </a:lvl1pPr>
      <a:lvl2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2163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84326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264890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686519" algn="ctr" defTabSz="42163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16222" indent="-316222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Helvetica"/>
          <a:ea typeface="ＭＳ Ｐゴシック" charset="0"/>
          <a:cs typeface="ＭＳ Ｐゴシック" charset="0"/>
        </a:defRPr>
      </a:lvl1pPr>
      <a:lvl2pPr marL="685148" indent="-263519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Helvetica"/>
          <a:ea typeface="ＭＳ Ｐゴシック" charset="0"/>
          <a:cs typeface="+mn-cs"/>
        </a:defRPr>
      </a:lvl2pPr>
      <a:lvl3pPr marL="1054075" indent="-210815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Helvetica"/>
          <a:ea typeface="ＭＳ Ｐゴシック" charset="0"/>
          <a:cs typeface="+mn-cs"/>
        </a:defRPr>
      </a:lvl3pPr>
      <a:lvl4pPr marL="1475704" indent="-210815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Helvetica"/>
          <a:ea typeface="ＭＳ Ｐゴシック" charset="0"/>
          <a:cs typeface="+mn-cs"/>
        </a:defRPr>
      </a:lvl4pPr>
      <a:lvl5pPr marL="1897334" indent="-210815" algn="l" defTabSz="421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Helvetica"/>
          <a:ea typeface="ＭＳ Ｐゴシック" charset="0"/>
          <a:cs typeface="+mn-cs"/>
        </a:defRPr>
      </a:lvl5pPr>
      <a:lvl6pPr marL="231896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22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854" indent="-210815" algn="l" defTabSz="42163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63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326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4890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651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814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977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140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73039" algn="l" defTabSz="42163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7218" y="345687"/>
            <a:ext cx="7492365" cy="1254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218" y="1728427"/>
            <a:ext cx="7492365" cy="411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218" y="6017935"/>
            <a:ext cx="1954530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0A29-B1E0-4D15-B2F2-2185B03602D3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7503" y="6017935"/>
            <a:ext cx="2931795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5053" y="6017935"/>
            <a:ext cx="1954530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3A18-B673-4034-AB6A-7B0CEA471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7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865754" rtl="0" eaLnBrk="1" latinLnBrk="0" hangingPunct="1">
        <a:lnSpc>
          <a:spcPct val="90000"/>
        </a:lnSpc>
        <a:spcBef>
          <a:spcPct val="0"/>
        </a:spcBef>
        <a:buNone/>
        <a:defRPr sz="41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438" indent="-216438" algn="l" defTabSz="865754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651" kern="1200">
          <a:solidFill>
            <a:schemeClr val="tx1"/>
          </a:solidFill>
          <a:latin typeface="+mn-lt"/>
          <a:ea typeface="+mn-ea"/>
          <a:cs typeface="+mn-cs"/>
        </a:defRPr>
      </a:lvl1pPr>
      <a:lvl2pPr marL="649315" indent="-216438" algn="l" defTabSz="86575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2272" kern="1200">
          <a:solidFill>
            <a:schemeClr val="tx1"/>
          </a:solidFill>
          <a:latin typeface="+mn-lt"/>
          <a:ea typeface="+mn-ea"/>
          <a:cs typeface="+mn-cs"/>
        </a:defRPr>
      </a:lvl2pPr>
      <a:lvl3pPr marL="1082192" indent="-216438" algn="l" defTabSz="86575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894" kern="1200">
          <a:solidFill>
            <a:schemeClr val="tx1"/>
          </a:solidFill>
          <a:latin typeface="+mn-lt"/>
          <a:ea typeface="+mn-ea"/>
          <a:cs typeface="+mn-cs"/>
        </a:defRPr>
      </a:lvl3pPr>
      <a:lvl4pPr marL="1515069" indent="-216438" algn="l" defTabSz="86575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4pPr>
      <a:lvl5pPr marL="1947946" indent="-216438" algn="l" defTabSz="86575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5pPr>
      <a:lvl6pPr marL="2380823" indent="-216438" algn="l" defTabSz="86575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813700" indent="-216438" algn="l" defTabSz="86575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3246577" indent="-216438" algn="l" defTabSz="86575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679454" indent="-216438" algn="l" defTabSz="865754" rtl="0" eaLnBrk="1" latinLnBrk="0" hangingPunct="1">
        <a:lnSpc>
          <a:spcPct val="90000"/>
        </a:lnSpc>
        <a:spcBef>
          <a:spcPts val="473"/>
        </a:spcBef>
        <a:buFont typeface="Arial" panose="020B0604020202020204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5754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1pPr>
      <a:lvl2pPr marL="432877" algn="l" defTabSz="865754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2pPr>
      <a:lvl3pPr marL="865754" algn="l" defTabSz="865754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3pPr>
      <a:lvl4pPr marL="1298631" algn="l" defTabSz="865754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4pPr>
      <a:lvl5pPr marL="1731508" algn="l" defTabSz="865754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5pPr>
      <a:lvl6pPr marL="2164385" algn="l" defTabSz="865754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97262" algn="l" defTabSz="865754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3030139" algn="l" defTabSz="865754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463016" algn="l" defTabSz="865754" rtl="0" eaLnBrk="1" latinLnBrk="0" hangingPunct="1"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03020" y="3448840"/>
            <a:ext cx="6080760" cy="1235702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03020" y="1777891"/>
            <a:ext cx="6080760" cy="1465714"/>
          </a:xfrm>
        </p:spPr>
        <p:txBody>
          <a:bodyPr>
            <a:normAutofit fontScale="92500"/>
          </a:bodyPr>
          <a:lstStyle/>
          <a:p>
            <a:r>
              <a:rPr lang="en-US" sz="4800" dirty="0"/>
              <a:t>FY </a:t>
            </a:r>
            <a:r>
              <a:rPr lang="en-US" sz="4800"/>
              <a:t>2022 Proposed Home </a:t>
            </a:r>
            <a:r>
              <a:rPr lang="en-US" sz="4800" dirty="0"/>
              <a:t>Health Wage Index Rule</a:t>
            </a:r>
          </a:p>
        </p:txBody>
      </p:sp>
    </p:spTree>
    <p:extLst>
      <p:ext uri="{BB962C8B-B14F-4D97-AF65-F5344CB8AC3E}">
        <p14:creationId xmlns:p14="http://schemas.microsoft.com/office/powerpoint/2010/main" val="160986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69B4C-1509-402B-B22F-AB94B98D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Expansion of HHVBP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C37CB-16CF-4DB2-BB41-9D78457D0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CIDFont+F5"/>
              </a:rPr>
              <a:t>Comments: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• </a:t>
            </a:r>
            <a:r>
              <a:rPr lang="en-US" sz="2800" b="0" i="0" u="none" strike="noStrike" baseline="0" dirty="0">
                <a:latin typeface="CIDFont+F5"/>
              </a:rPr>
              <a:t>HHAs should share in saving to the Medicare 	program (average 141 million 	saved each 	year of HHVBP)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• </a:t>
            </a:r>
            <a:r>
              <a:rPr lang="en-US" sz="2800" b="0" i="0" u="none" strike="noStrike" baseline="0" dirty="0">
                <a:latin typeface="CIDFont+F5"/>
              </a:rPr>
              <a:t>Measures should reflect stabilization as well as improvement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125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BD78-B758-4608-9DB7-28FCE0F0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baseline="0" dirty="0">
                <a:solidFill>
                  <a:srgbClr val="1F497D"/>
                </a:solidFill>
                <a:latin typeface="CIDFont+F2"/>
              </a:rPr>
              <a:t>HH Quality Reporting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D06DB-549D-4C3C-B37E-76D7458EF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18" y="1600676"/>
            <a:ext cx="7492365" cy="4247421"/>
          </a:xfrm>
        </p:spPr>
        <p:txBody>
          <a:bodyPr>
            <a:noAutofit/>
          </a:bodyPr>
          <a:lstStyle/>
          <a:p>
            <a:pPr algn="l"/>
            <a:r>
              <a:rPr lang="en-US" sz="2200" b="0" i="0" u="none" strike="noStrike" baseline="0" dirty="0">
                <a:latin typeface="CIDFont+F5"/>
              </a:rPr>
              <a:t>Remove Drug Education on all Medications Provided to Patient/Caregiver measure</a:t>
            </a:r>
          </a:p>
          <a:p>
            <a:pPr marL="0" indent="0" algn="l">
              <a:buNone/>
            </a:pPr>
            <a:r>
              <a:rPr lang="en-US" sz="2200" b="0" i="0" u="none" strike="noStrike" baseline="0" dirty="0">
                <a:latin typeface="CIDFont+F4"/>
              </a:rPr>
              <a:t>	• </a:t>
            </a:r>
            <a:r>
              <a:rPr lang="en-US" sz="2200" b="0" i="0" u="none" strike="noStrike" baseline="0" dirty="0">
                <a:latin typeface="CIDFont+F5"/>
              </a:rPr>
              <a:t>End collecting -January 1, 2023</a:t>
            </a:r>
          </a:p>
          <a:p>
            <a:pPr marL="0" indent="0" algn="l">
              <a:buNone/>
            </a:pPr>
            <a:r>
              <a:rPr lang="en-US" sz="2200" b="0" i="0" u="none" strike="noStrike" baseline="0" dirty="0">
                <a:latin typeface="CIDFont+F4"/>
              </a:rPr>
              <a:t>	• </a:t>
            </a:r>
            <a:r>
              <a:rPr lang="en-US" sz="2200" b="0" i="0" u="none" strike="noStrike" baseline="0" dirty="0">
                <a:latin typeface="CIDFont+F5"/>
              </a:rPr>
              <a:t>Last reported on Care Compare -Oct 2023</a:t>
            </a:r>
          </a:p>
          <a:p>
            <a:pPr algn="l"/>
            <a:r>
              <a:rPr lang="en-US" sz="2200" b="0" i="0" u="none" strike="noStrike" baseline="0" dirty="0">
                <a:latin typeface="CIDFont+F5"/>
              </a:rPr>
              <a:t>Remove the Acute Care Hospitalization during the First 60 Days of Home Health measure and</a:t>
            </a:r>
          </a:p>
          <a:p>
            <a:pPr algn="l"/>
            <a:r>
              <a:rPr lang="en-US" sz="2200" b="0" i="0" u="none" strike="noStrike" baseline="0" dirty="0">
                <a:latin typeface="CIDFont+F5"/>
              </a:rPr>
              <a:t>Emergency Department Use Without Hospitalization During the First 60 days of Home Health measure from CY 2023 HH QRP and,</a:t>
            </a:r>
          </a:p>
          <a:p>
            <a:pPr algn="l"/>
            <a:r>
              <a:rPr lang="en-US" sz="2200" b="0" i="0" u="none" strike="noStrike" baseline="0" dirty="0">
                <a:latin typeface="CIDFont+F5"/>
              </a:rPr>
              <a:t>Replace them with the Home Health Within- Stay Potentially Preventable Hospitalization claims-based measures beginning with the CY 2023 HH QRP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899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DDF3-6FC3-4C58-9FC1-7ACF96CC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i="0" u="none" strike="noStrike" baseline="0" dirty="0">
                <a:solidFill>
                  <a:srgbClr val="1F497D"/>
                </a:solidFill>
                <a:latin typeface="CIDFont+F2"/>
              </a:rPr>
              <a:t>HH Quality Reporting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411B-D79F-4B4B-BEB2-188CE0C0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18" y="1436914"/>
            <a:ext cx="7492365" cy="4310743"/>
          </a:xfrm>
        </p:spPr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CIDFont+F5"/>
              </a:rPr>
              <a:t>Publicly report Percent of Residents Experiencing One or More Major Falls with Injury measure and Application of Percent of Long-Term Care Hospital Patients with an Admission and Discharge Functional Assessment and a Care Plan that Addresses Function measure beginning in April 2022.</a:t>
            </a:r>
          </a:p>
          <a:p>
            <a:pPr algn="l"/>
            <a:r>
              <a:rPr lang="en-US" sz="2400" b="0" i="0" u="none" strike="noStrike" baseline="0" dirty="0">
                <a:latin typeface="CIDFont+F5"/>
              </a:rPr>
              <a:t>Proposal to Collect the two Transfer of Health Information ( patient and provider) and additional Standardized Patient Assessment Data Elements Beginning January 1, 2023</a:t>
            </a:r>
          </a:p>
          <a:p>
            <a:pPr algn="l"/>
            <a:r>
              <a:rPr lang="en-US" sz="2400" b="0" i="0" u="none" strike="noStrike" baseline="0" dirty="0">
                <a:latin typeface="CIDFont+F5"/>
              </a:rPr>
              <a:t>Collection of data using the OASIS E beginning January 1, 2023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3512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3EE6-3D85-4850-96FC-515F1C79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 Conditions of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5ACB-2B0B-4D7F-A01B-C9DD6FC39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400" b="0" i="0" u="none" strike="noStrike" baseline="0" dirty="0">
                <a:latin typeface="CIDFont+F5"/>
              </a:rPr>
              <a:t>Proposed changes to the HCA supervisory requirements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– </a:t>
            </a:r>
            <a:r>
              <a:rPr lang="en-US" sz="2400" b="0" i="0" u="none" strike="noStrike" baseline="0" dirty="0">
                <a:latin typeface="CIDFont+F5"/>
              </a:rPr>
              <a:t>§ 484.80(h)(1)(i) permit the 14-day HCA supervisory visit be conducted via interactive telecommunications</a:t>
            </a:r>
          </a:p>
          <a:p>
            <a:pPr marL="0" indent="0" algn="l">
              <a:buNone/>
            </a:pPr>
            <a:r>
              <a:rPr lang="en-US" sz="2200" b="0" i="0" u="none" strike="noStrike" baseline="0" dirty="0">
                <a:latin typeface="CIDFont+F4"/>
              </a:rPr>
              <a:t>	• </a:t>
            </a:r>
            <a:r>
              <a:rPr lang="en-US" sz="2200" b="0" i="0" u="none" strike="noStrike" baseline="0" dirty="0">
                <a:latin typeface="CIDFont+F5"/>
              </a:rPr>
              <a:t>Multimedia communications equipment that includes, 	at a minimum, audio and video equipment permitting 	two-way, real-time interactive communication</a:t>
            </a:r>
          </a:p>
          <a:p>
            <a:pPr marL="0" indent="0" algn="l">
              <a:buNone/>
            </a:pPr>
            <a:r>
              <a:rPr lang="en-US" sz="2200" b="0" i="0" u="none" strike="noStrike" baseline="0" dirty="0">
                <a:latin typeface="CIDFont+F4"/>
              </a:rPr>
              <a:t>	• </a:t>
            </a:r>
            <a:r>
              <a:rPr lang="en-US" sz="2200" b="0" i="0" u="none" strike="noStrike" baseline="0" dirty="0">
                <a:latin typeface="CIDFont+F5"/>
              </a:rPr>
              <a:t>Must not exceed 2 virtual supervisory assessments per 	HHA in a 60-day period, regardless of the number of 	aides or patients associated with a given HHA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4101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4776-C46A-4A26-91DF-5CA6A7FE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 Conditions of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19901-C7C9-4CBF-A170-0EC0AE5BE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CIDFont+F5"/>
              </a:rPr>
              <a:t>- § </a:t>
            </a:r>
            <a:r>
              <a:rPr lang="en-US" sz="2200" b="0" i="0" u="none" strike="noStrike" baseline="0" dirty="0">
                <a:latin typeface="CIDFont+F5"/>
              </a:rPr>
              <a:t>484.80(h)(2) every 60-day supervisory visits for aides providing care to patients who are not receiving skilled care services</a:t>
            </a:r>
          </a:p>
          <a:p>
            <a:pPr marL="0" indent="0" algn="l">
              <a:buNone/>
            </a:pPr>
            <a:r>
              <a:rPr lang="en-US" sz="2200" b="0" i="0" u="none" strike="noStrike" baseline="0" dirty="0">
                <a:latin typeface="CIDFont+F4"/>
              </a:rPr>
              <a:t>	• </a:t>
            </a:r>
            <a:r>
              <a:rPr lang="en-US" sz="2200" b="0" i="0" u="none" strike="noStrike" baseline="0" dirty="0">
                <a:latin typeface="CIDFont+F5"/>
              </a:rPr>
              <a:t>Remove the requirement that the RN must directly 		   observe the aide in-person during those visits</a:t>
            </a:r>
          </a:p>
          <a:p>
            <a:pPr lvl="2"/>
            <a:r>
              <a:rPr lang="en-US" sz="2200" b="0" i="0" u="none" strike="noStrike" baseline="0" dirty="0">
                <a:latin typeface="CIDFont+F5"/>
              </a:rPr>
              <a:t>Replace the regulatory language with “to assess the quality of care and services provided by the home health aide and to ensure that services meet the patient’s needs”</a:t>
            </a:r>
          </a:p>
          <a:p>
            <a:pPr marL="0" indent="0" algn="l">
              <a:buNone/>
            </a:pPr>
            <a:r>
              <a:rPr lang="en-US" sz="2200" b="0" i="0" u="none" strike="noStrike" baseline="0" dirty="0">
                <a:latin typeface="CIDFont+F4"/>
              </a:rPr>
              <a:t>	• </a:t>
            </a:r>
            <a:r>
              <a:rPr lang="en-US" sz="2200" b="0" i="0" u="none" strike="noStrike" baseline="0" dirty="0">
                <a:latin typeface="CIDFont+F5"/>
              </a:rPr>
              <a:t>RN to make a semi-annual on-site visit to the location 	   where a patient is receiving care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361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562C-E4D3-4E48-A992-22630064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 Conditions of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2A08-1839-412C-8CD8-DD43D0EC6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CIDFont+F5"/>
              </a:rPr>
              <a:t>Permitting occupational therapists to conduct the initial assessment visit and complete the comprehensive assessment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• </a:t>
            </a:r>
            <a:r>
              <a:rPr lang="en-US" sz="2400" b="0" i="0" u="none" strike="noStrike" baseline="0" dirty="0">
                <a:latin typeface="CIDFont+F5"/>
              </a:rPr>
              <a:t>Another qualifying rehabilitation therapy service 	(speech language pathology or physical therapy) 	 	</a:t>
            </a:r>
            <a:r>
              <a:rPr lang="en-US" sz="2400" b="0" i="0" u="none" strike="noStrike" baseline="0">
                <a:latin typeface="CIDFont+F5"/>
              </a:rPr>
              <a:t>must establish </a:t>
            </a:r>
            <a:r>
              <a:rPr lang="en-US" sz="2400" b="0" i="0" u="none" strike="noStrike" baseline="0" dirty="0">
                <a:latin typeface="CIDFont+F5"/>
              </a:rPr>
              <a:t>program eligibility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• </a:t>
            </a:r>
            <a:r>
              <a:rPr lang="en-US" sz="2400" b="0" i="0" u="none" strike="noStrike" baseline="0" dirty="0">
                <a:latin typeface="CIDFont+F5"/>
              </a:rPr>
              <a:t>Skilled nursing is not initially part of the plan of 	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03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9E63-6FD2-4A72-B138-2CEF6FDE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Hospice Survey and Enforcement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F78C-F2E1-4C21-A471-FB3E997E4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CIDFont+F5"/>
              </a:rPr>
              <a:t>Requires public reporting of State Agency (SA) and Accrediting Organization (AO) survey findings</a:t>
            </a:r>
          </a:p>
          <a:p>
            <a:pPr algn="l"/>
            <a:r>
              <a:rPr lang="en-US" sz="2400" b="0" i="0" u="none" strike="noStrike" baseline="0" dirty="0">
                <a:latin typeface="CIDFont+F5"/>
              </a:rPr>
              <a:t>Requires HHS and states to measure/reduce inconsistency in survey findings</a:t>
            </a:r>
          </a:p>
          <a:p>
            <a:pPr algn="l"/>
            <a:r>
              <a:rPr lang="en-US" sz="2400" b="0" i="0" u="none" strike="noStrike" baseline="0" dirty="0">
                <a:latin typeface="CIDFont+F5"/>
              </a:rPr>
              <a:t>Requires HHS to provide comprehensive training/testing of SA/AO surveyors</a:t>
            </a:r>
          </a:p>
          <a:p>
            <a:pPr algn="l"/>
            <a:r>
              <a:rPr lang="en-US" sz="2400" b="0" i="0" u="none" strike="noStrike" baseline="0" dirty="0">
                <a:latin typeface="CIDFont+F5"/>
              </a:rPr>
              <a:t>Prohibits use of surveyors to survey hospices with which they have a conflict of interest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892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9CEA-4AA3-41EF-82CB-8607DF18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Hospice Survey and Enforcement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AE92F-D85E-4758-859E-1017FD17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CIDFont+F5"/>
              </a:rPr>
              <a:t>Requires use of a multidisciplinary team of individuals when surveys are conducted by more than one surveyor (if single surveyor must be RN)</a:t>
            </a:r>
          </a:p>
          <a:p>
            <a:pPr algn="l"/>
            <a:r>
              <a:rPr lang="en-US" sz="2400" b="0" i="0" u="none" strike="noStrike" baseline="0" dirty="0">
                <a:latin typeface="CIDFont+F5"/>
              </a:rPr>
              <a:t>Requires states to establish dedicated toll-free hotlines for public inquiries and complaints related to hospice programs</a:t>
            </a:r>
          </a:p>
          <a:p>
            <a:pPr algn="l"/>
            <a:r>
              <a:rPr lang="en-US" sz="2400" b="0" i="0" u="none" strike="noStrike" baseline="0" dirty="0">
                <a:latin typeface="CIDFont+F5"/>
              </a:rPr>
              <a:t>Creates a Special Focus Program (SFP) for poor-performing hospice programs</a:t>
            </a:r>
          </a:p>
          <a:p>
            <a:pPr algn="l"/>
            <a:r>
              <a:rPr lang="en-US" sz="2400" b="0" i="0" u="none" strike="noStrike" baseline="0" dirty="0">
                <a:latin typeface="CIDFont+F5"/>
              </a:rPr>
              <a:t>Expands enforcement remedies to include CMPs, payment suspension, temporary management, directed in-service, directed plans of correction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034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health licensure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Takes effect September 28, 2022 (1 year from effective date)</a:t>
            </a:r>
          </a:p>
          <a:p>
            <a:r>
              <a:rPr lang="en-US" dirty="0"/>
              <a:t>Includes skilled home health and non-medical home care</a:t>
            </a:r>
          </a:p>
          <a:p>
            <a:r>
              <a:rPr lang="en-US" dirty="0"/>
              <a:t>Includes agency and non-agency providers, except: </a:t>
            </a:r>
          </a:p>
          <a:p>
            <a:pPr lvl="1"/>
            <a:r>
              <a:rPr lang="en-US" dirty="0"/>
              <a:t>Those caring for two or fewer individuals</a:t>
            </a:r>
          </a:p>
          <a:p>
            <a:pPr lvl="1"/>
            <a:r>
              <a:rPr lang="en-US" dirty="0"/>
              <a:t>Those certified by </a:t>
            </a:r>
            <a:r>
              <a:rPr lang="en-US" dirty="0" err="1"/>
              <a:t>DoDD</a:t>
            </a:r>
            <a:endParaRPr lang="en-US" dirty="0"/>
          </a:p>
          <a:p>
            <a:pPr lvl="1"/>
            <a:r>
              <a:rPr lang="en-US" dirty="0"/>
              <a:t>Family members, volunteers, childcare providers</a:t>
            </a:r>
          </a:p>
          <a:p>
            <a:r>
              <a:rPr lang="en-US" dirty="0"/>
              <a:t>Three-year renewal period</a:t>
            </a:r>
          </a:p>
          <a:p>
            <a:r>
              <a:rPr lang="en-US" dirty="0"/>
              <a:t>$250 renewal fee</a:t>
            </a:r>
          </a:p>
          <a:p>
            <a:r>
              <a:rPr lang="en-US" dirty="0"/>
              <a:t>Surety bond of $50,000 for skilled home health and $20,000 for nonmedical home health for any providers not operating prior to September 28, 2022.  </a:t>
            </a:r>
          </a:p>
        </p:txBody>
      </p:sp>
    </p:spTree>
    <p:extLst>
      <p:ext uri="{BB962C8B-B14F-4D97-AF65-F5344CB8AC3E}">
        <p14:creationId xmlns:p14="http://schemas.microsoft.com/office/powerpoint/2010/main" val="2025412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health licensure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qualify for skilled home health license: </a:t>
            </a:r>
          </a:p>
          <a:p>
            <a:pPr lvl="1"/>
            <a:r>
              <a:rPr lang="en-US" dirty="0"/>
              <a:t>Certified for participation in Medicare program</a:t>
            </a:r>
          </a:p>
          <a:p>
            <a:pPr lvl="1"/>
            <a:r>
              <a:rPr lang="en-US" dirty="0"/>
              <a:t>Accredited by ACHC, CHAP, Joint Commission or other national accreditation organization. </a:t>
            </a:r>
          </a:p>
          <a:p>
            <a:pPr lvl="1"/>
            <a:r>
              <a:rPr lang="en-US" dirty="0"/>
              <a:t>Certified by the Department of Aging</a:t>
            </a:r>
          </a:p>
          <a:p>
            <a:pPr lvl="1"/>
            <a:r>
              <a:rPr lang="en-US" dirty="0"/>
              <a:t>Otherwise meets the Medicare </a:t>
            </a:r>
            <a:r>
              <a:rPr lang="en-US" dirty="0" err="1"/>
              <a:t>CoPs</a:t>
            </a:r>
            <a:endParaRPr lang="en-US" dirty="0"/>
          </a:p>
          <a:p>
            <a:r>
              <a:rPr lang="en-US" dirty="0"/>
              <a:t>A skilled home health license qualifies the agency to provide nonmedical home health services. </a:t>
            </a:r>
          </a:p>
        </p:txBody>
      </p:sp>
    </p:spTree>
    <p:extLst>
      <p:ext uri="{BB962C8B-B14F-4D97-AF65-F5344CB8AC3E}">
        <p14:creationId xmlns:p14="http://schemas.microsoft.com/office/powerpoint/2010/main" val="135156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Rate Adjustments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7217" y="1393371"/>
            <a:ext cx="7492365" cy="4539343"/>
          </a:xfrm>
        </p:spPr>
        <p:txBody>
          <a:bodyPr>
            <a:noAutofit/>
          </a:bodyPr>
          <a:lstStyle/>
          <a:p>
            <a:pPr algn="l"/>
            <a:r>
              <a:rPr lang="en-US" sz="2800" b="0" i="0" u="none" strike="noStrike" baseline="0" dirty="0">
                <a:latin typeface="CIDFont+F2"/>
              </a:rPr>
              <a:t>Base payment rates are increased by a net Market Basket Index of 1.8%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– </a:t>
            </a:r>
            <a:r>
              <a:rPr lang="en-US" sz="2800" b="0" i="0" u="none" strike="noStrike" baseline="0" dirty="0">
                <a:latin typeface="CIDFont+F2"/>
              </a:rPr>
              <a:t>An annual inflation update of 2.4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– </a:t>
            </a:r>
            <a:r>
              <a:rPr lang="en-US" sz="2800" b="0" i="0" u="none" strike="noStrike" baseline="0" dirty="0">
                <a:latin typeface="CIDFont+F2"/>
              </a:rPr>
              <a:t>Reduced by a 0.6 Productivity Adjustment 	to net at 1.8%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• </a:t>
            </a:r>
            <a:r>
              <a:rPr lang="en-US" sz="2800" b="0" i="0" u="none" strike="noStrike" baseline="0" dirty="0">
                <a:latin typeface="CIDFont+F2"/>
              </a:rPr>
              <a:t>No change in 2020 behavioral adjustment (4.36%) as CMS wants full year of data to assess whether budget neutrality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• </a:t>
            </a:r>
            <a:r>
              <a:rPr lang="en-US" sz="2800" b="0" i="0" u="none" strike="noStrike" baseline="0" dirty="0">
                <a:latin typeface="CIDFont+F2"/>
              </a:rPr>
              <a:t>Medicare home health services spending projected to increase by $310 million in CY 2021</a:t>
            </a:r>
          </a:p>
        </p:txBody>
      </p:sp>
    </p:spTree>
    <p:extLst>
      <p:ext uri="{BB962C8B-B14F-4D97-AF65-F5344CB8AC3E}">
        <p14:creationId xmlns:p14="http://schemas.microsoft.com/office/powerpoint/2010/main" val="4288924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health licensure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qualify for nonmedical home health license: </a:t>
            </a:r>
          </a:p>
          <a:p>
            <a:pPr lvl="1"/>
            <a:r>
              <a:rPr lang="en-US" dirty="0"/>
              <a:t>Fingerprint impressions of primary owner</a:t>
            </a:r>
          </a:p>
          <a:p>
            <a:pPr lvl="1"/>
            <a:r>
              <a:rPr lang="en-US" dirty="0"/>
              <a:t>Copies of documents filed with Sec. of State</a:t>
            </a:r>
          </a:p>
          <a:p>
            <a:pPr lvl="1"/>
            <a:r>
              <a:rPr lang="en-US" dirty="0"/>
              <a:t>Notarized affidavit verifying identity of applicant</a:t>
            </a:r>
          </a:p>
          <a:p>
            <a:pPr lvl="1"/>
            <a:r>
              <a:rPr lang="en-US" dirty="0"/>
              <a:t>If an agency, a copy of criminal records check policy</a:t>
            </a:r>
          </a:p>
          <a:p>
            <a:pPr lvl="1"/>
            <a:r>
              <a:rPr lang="en-US" dirty="0"/>
              <a:t>Days and hours of applicant</a:t>
            </a:r>
          </a:p>
          <a:p>
            <a:pPr lvl="1"/>
            <a:r>
              <a:rPr lang="en-US" dirty="0"/>
              <a:t>Description of nonmedical HH services and any policies and procedures related to services</a:t>
            </a:r>
          </a:p>
          <a:p>
            <a:pPr lvl="1"/>
            <a:r>
              <a:rPr lang="en-US" dirty="0"/>
              <a:t>Applicant’s primary place of business and geographic area serviced</a:t>
            </a:r>
          </a:p>
          <a:p>
            <a:r>
              <a:rPr lang="en-US" dirty="0"/>
              <a:t>If the provider is ODA certified, Director may waive application items.</a:t>
            </a:r>
          </a:p>
        </p:txBody>
      </p:sp>
    </p:spTree>
    <p:extLst>
      <p:ext uri="{BB962C8B-B14F-4D97-AF65-F5344CB8AC3E}">
        <p14:creationId xmlns:p14="http://schemas.microsoft.com/office/powerpoint/2010/main" val="3156006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health licensure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ODH will promulgate rules</a:t>
            </a:r>
          </a:p>
          <a:p>
            <a:r>
              <a:rPr lang="en-US" dirty="0"/>
              <a:t>Appeals / administrative hearings rights (Chapter 119)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Next steps: work with ODH to ensure rules do not conflict with existing C</a:t>
            </a:r>
            <a:r>
              <a:rPr lang="en-US">
                <a:solidFill>
                  <a:srgbClr val="C00000"/>
                </a:solidFill>
              </a:rPr>
              <a:t>oPs</a:t>
            </a:r>
            <a:r>
              <a:rPr lang="en-US" dirty="0">
                <a:solidFill>
                  <a:srgbClr val="C00000"/>
                </a:solidFill>
              </a:rPr>
              <a:t> and pose minimal burden to providers. </a:t>
            </a:r>
          </a:p>
        </p:txBody>
      </p:sp>
    </p:spTree>
    <p:extLst>
      <p:ext uri="{BB962C8B-B14F-4D97-AF65-F5344CB8AC3E}">
        <p14:creationId xmlns:p14="http://schemas.microsoft.com/office/powerpoint/2010/main" val="222247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Palmetto Home Health/Hospice Education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218" y="1596458"/>
            <a:ext cx="5340692" cy="4119562"/>
          </a:xfrm>
        </p:spPr>
      </p:pic>
    </p:spTree>
    <p:extLst>
      <p:ext uri="{BB962C8B-B14F-4D97-AF65-F5344CB8AC3E}">
        <p14:creationId xmlns:p14="http://schemas.microsoft.com/office/powerpoint/2010/main" val="41407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9AF9-530B-4309-A244-BE1F96A1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Rate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A9D3-3528-4D6B-AEE6-0ED4A8AC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• </a:t>
            </a:r>
            <a:r>
              <a:rPr lang="en-US" sz="2800" b="0" i="0" u="none" strike="noStrike" baseline="0" dirty="0">
                <a:latin typeface="CIDFont+F2"/>
              </a:rPr>
              <a:t>The base 30-day payment rate is increased from 	$1901.12 to $2,013.43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– </a:t>
            </a:r>
            <a:r>
              <a:rPr lang="en-US" sz="2800" b="0" i="0" u="none" strike="noStrike" baseline="0" dirty="0">
                <a:latin typeface="CIDFont+F2"/>
              </a:rPr>
              <a:t>Case Mix Weight Budget Neutrality factor 	of 1.039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– </a:t>
            </a:r>
            <a:r>
              <a:rPr lang="en-US" sz="2800" dirty="0">
                <a:latin typeface="CIDFont+F2"/>
              </a:rPr>
              <a:t>W</a:t>
            </a:r>
            <a:r>
              <a:rPr lang="en-US" sz="2800" b="0" i="0" u="none" strike="noStrike" baseline="0" dirty="0">
                <a:latin typeface="CIDFont+F2"/>
              </a:rPr>
              <a:t>age index budget neutrality factor of 	1.0013 for 30-day episodes; per visit </a:t>
            </a:r>
            <a:r>
              <a:rPr lang="en-US" sz="2800" b="0" i="0" u="none" strike="noStrike" baseline="0" dirty="0" err="1">
                <a:latin typeface="CIDFont+F2"/>
              </a:rPr>
              <a:t>bnf</a:t>
            </a:r>
            <a:r>
              <a:rPr lang="en-US" sz="2800" b="0" i="0" u="none" strike="noStrike" baseline="0" dirty="0">
                <a:latin typeface="CIDFont+F2"/>
              </a:rPr>
              <a:t> 	1.0014</a:t>
            </a:r>
          </a:p>
          <a:p>
            <a:pPr algn="l"/>
            <a:r>
              <a:rPr lang="en-US" sz="2800" b="0" i="0" u="none" strike="noStrike" baseline="0" dirty="0">
                <a:latin typeface="CIDFont+F2"/>
              </a:rPr>
              <a:t>HHAs that did not submit required quality data have rates reduced by 2%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7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FBE6-B073-4037-A5C3-04C5CC04F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Rate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94F2-52DF-4668-A9EF-D041B879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CIDFont+F2"/>
              </a:rPr>
              <a:t>Reminder: Area Wage Index that applies based on the patient’s residence has changed significantly to 	reflect update census information started in 2021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– </a:t>
            </a:r>
            <a:r>
              <a:rPr lang="en-US" sz="2400" b="0" i="0" u="none" strike="noStrike" baseline="0" dirty="0">
                <a:latin typeface="CIDFont+F2"/>
              </a:rPr>
              <a:t>2021 New CBSA inclusions and exclusions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– </a:t>
            </a:r>
            <a:r>
              <a:rPr lang="en-US" sz="2400" b="0" i="0" u="none" strike="noStrike" baseline="0" dirty="0">
                <a:latin typeface="CIDFont+F2"/>
              </a:rPr>
              <a:t>New Rural and non-rural areas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– </a:t>
            </a:r>
            <a:r>
              <a:rPr lang="en-US" sz="2400" b="0" i="0" u="none" strike="noStrike" baseline="0" dirty="0">
                <a:latin typeface="CIDFont+F2"/>
              </a:rPr>
              <a:t>Some CBSAs and rural areas will have more than 	one county-based wage index value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• </a:t>
            </a:r>
            <a:r>
              <a:rPr lang="en-US" sz="2400" b="0" i="0" u="none" strike="noStrike" baseline="0" dirty="0">
                <a:latin typeface="CIDFont+F2"/>
              </a:rPr>
              <a:t>For 2022, CMS proposes to eliminate 2021 cap on any     	reduction in the wage index at 5% for 1 year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84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D443-8BEA-43AC-A403-B2B61EFE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Rate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02BD3-7A88-4E33-825D-8BD7E4BC1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0" i="0" u="none" strike="noStrike" baseline="0" dirty="0">
                <a:latin typeface="CIDFont+F2"/>
              </a:rPr>
              <a:t>Outlier standards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– </a:t>
            </a:r>
            <a:r>
              <a:rPr lang="en-US" sz="2400" b="0" i="0" u="none" strike="noStrike" baseline="0" dirty="0">
                <a:latin typeface="CIDFont+F2"/>
              </a:rPr>
              <a:t>Fixed Dollar Loss ratio lowered to 0.41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– </a:t>
            </a:r>
            <a:r>
              <a:rPr lang="en-US" sz="2400" b="0" i="0" u="none" strike="noStrike" baseline="0" dirty="0">
                <a:latin typeface="CIDFont+F2"/>
              </a:rPr>
              <a:t>Means a likely increase in the national volume of 	outlier episodes is expected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• </a:t>
            </a:r>
            <a:r>
              <a:rPr lang="en-US" sz="2400" b="0" i="0" u="none" strike="noStrike" baseline="0" dirty="0">
                <a:latin typeface="CIDFont+F2"/>
              </a:rPr>
              <a:t>Rural add-on phase-out continues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– </a:t>
            </a:r>
            <a:r>
              <a:rPr lang="en-US" sz="2400" b="0" i="0" u="none" strike="noStrike" baseline="0" dirty="0">
                <a:latin typeface="CIDFont+F2"/>
              </a:rPr>
              <a:t>High Utilization areas — 0% add-on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– </a:t>
            </a:r>
            <a:r>
              <a:rPr lang="en-US" sz="2400" b="0" i="0" u="none" strike="noStrike" baseline="0" dirty="0">
                <a:latin typeface="CIDFont+F2"/>
              </a:rPr>
              <a:t>Low Population Density areas — 1% add-on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– </a:t>
            </a:r>
            <a:r>
              <a:rPr lang="en-US" sz="2400" b="0" i="0" u="none" strike="noStrike" baseline="0" dirty="0">
                <a:latin typeface="CIDFont+F2"/>
              </a:rPr>
              <a:t>All other areas — 0% add-on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• </a:t>
            </a:r>
            <a:r>
              <a:rPr lang="en-US" sz="2400" b="0" i="0" u="none" strike="noStrike" baseline="0" dirty="0">
                <a:latin typeface="CIDFont+F2"/>
              </a:rPr>
              <a:t>PDGM case mix weights remain at 2021 levels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• </a:t>
            </a:r>
            <a:r>
              <a:rPr lang="en-US" sz="2400" b="0" i="0" u="none" strike="noStrike" baseline="0" dirty="0">
                <a:latin typeface="CIDFont+F2"/>
              </a:rPr>
              <a:t>LUPA thresholds stay at the 2021 levels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66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60AE-ACB8-4A2F-81A6-595AC1C3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of Admission (NOA)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34DB9-877E-4AEE-840B-0FEF626AD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CIDFont+F2"/>
              </a:rPr>
              <a:t>Notice of Admission (NOA) begins 1/1/2022</a:t>
            </a:r>
          </a:p>
          <a:p>
            <a:pPr algn="l"/>
            <a:r>
              <a:rPr lang="en-US" sz="2400" b="0" i="0" u="none" strike="noStrike" baseline="0" dirty="0">
                <a:latin typeface="CIDFont+F2"/>
              </a:rPr>
              <a:t>No Pay RAP replaced by NOA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• </a:t>
            </a:r>
            <a:r>
              <a:rPr lang="en-US" sz="2400" b="0" i="0" u="none" strike="noStrike" baseline="0" dirty="0">
                <a:latin typeface="CIDFont+F2"/>
              </a:rPr>
              <a:t>5-day window for timely submission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• </a:t>
            </a:r>
            <a:r>
              <a:rPr lang="en-US" sz="2400" b="0" i="0" u="none" strike="noStrike" baseline="0" dirty="0">
                <a:latin typeface="CIDFont+F2"/>
              </a:rPr>
              <a:t>Penalty for late submission applied starting with day 1 of 	the episode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CIDFont+F4"/>
              </a:rPr>
              <a:t>	– </a:t>
            </a:r>
            <a:r>
              <a:rPr lang="en-US" sz="2400" dirty="0">
                <a:latin typeface="CIDFont+F2"/>
              </a:rPr>
              <a:t>N</a:t>
            </a:r>
            <a:r>
              <a:rPr lang="en-US" sz="2400" b="0" i="0" u="none" strike="noStrike" baseline="0" dirty="0">
                <a:latin typeface="CIDFont+F2"/>
              </a:rPr>
              <a:t>umber of days since episode start to submission 	date/30 X Episode Payment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87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3B11-8D5F-49AE-BD28-2653B4FE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HHVBP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4900-5C44-4BBB-B239-17160966B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CIDFont+F5"/>
              </a:rPr>
              <a:t>Nationwide beginning 1/1/2022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• </a:t>
            </a:r>
            <a:r>
              <a:rPr lang="en-US" sz="2800" b="0" i="0" u="none" strike="noStrike" baseline="0" dirty="0">
                <a:latin typeface="CIDFont+F5"/>
              </a:rPr>
              <a:t>First performance year -2022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• </a:t>
            </a:r>
            <a:r>
              <a:rPr lang="en-US" sz="2800" b="0" i="0" u="none" strike="noStrike" baseline="0" dirty="0">
                <a:latin typeface="CIDFont+F5"/>
              </a:rPr>
              <a:t>First payment year -2024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• </a:t>
            </a:r>
            <a:r>
              <a:rPr lang="en-US" sz="2800" b="0" i="0" u="none" strike="noStrike" baseline="0" dirty="0">
                <a:latin typeface="CIDFont+F5"/>
              </a:rPr>
              <a:t>Payment increase or decrease up to 5%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• </a:t>
            </a:r>
            <a:r>
              <a:rPr lang="en-US" sz="2800" b="0" i="0" u="none" strike="noStrike" baseline="0" dirty="0">
                <a:latin typeface="CIDFont+F5"/>
              </a:rPr>
              <a:t>Quality achieved or improved from the 	baseline year 2019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695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07DE-3603-48CF-B857-FD12829B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HHVBP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8C95-AF35-43AA-BD9E-F3FBE741B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CIDFont+F5"/>
              </a:rPr>
              <a:t>Divide smaller and larger volume HHAs nationwide into cohorts for comparison (rather than in each state)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• </a:t>
            </a:r>
            <a:r>
              <a:rPr lang="en-US" sz="2800" b="0" i="0" u="none" strike="noStrike" baseline="0" dirty="0">
                <a:latin typeface="CIDFont+F5"/>
              </a:rPr>
              <a:t>Larger-Volume Cohort </a:t>
            </a:r>
            <a:r>
              <a:rPr lang="en-US" sz="2800" b="0" i="0" u="none" strike="noStrike" baseline="0" dirty="0">
                <a:latin typeface="CIDFont+F2"/>
              </a:rPr>
              <a:t>- </a:t>
            </a:r>
            <a:r>
              <a:rPr lang="en-US" sz="2800" b="0" i="0" u="none" strike="noStrike" baseline="0" dirty="0">
                <a:latin typeface="CIDFont+F5"/>
              </a:rPr>
              <a:t>HHAs that are required 	to submit an HHCAHPS 	survey in the 	performance year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• </a:t>
            </a:r>
            <a:r>
              <a:rPr lang="en-US" sz="2800" b="0" i="0" u="none" strike="noStrike" baseline="0" dirty="0">
                <a:latin typeface="CIDFont+F5"/>
              </a:rPr>
              <a:t>Smaller-Volume Cohort – exempt from 	HHCAHPS reporting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396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BBB5-474B-425D-B08F-85867E4F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HHVBP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1C631-134C-42E6-8E6D-F9B22DEB5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CIDFont+F5"/>
              </a:rPr>
              <a:t>Measures used in the HHVBP Model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– </a:t>
            </a:r>
            <a:r>
              <a:rPr lang="en-US" sz="2800" b="0" i="0" u="none" strike="noStrike" baseline="0" dirty="0">
                <a:latin typeface="CIDFont+F5"/>
              </a:rPr>
              <a:t>Align with the HHQRP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– </a:t>
            </a:r>
            <a:r>
              <a:rPr lang="en-US" sz="2800" b="0" i="0" u="none" strike="noStrike" baseline="0" dirty="0">
                <a:latin typeface="CIDFont+F5"/>
              </a:rPr>
              <a:t>Claims based, OASIS, and HHCAHPS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– </a:t>
            </a:r>
            <a:r>
              <a:rPr lang="en-US" sz="2800" b="0" i="0" u="none" strike="noStrike" baseline="0" dirty="0">
                <a:latin typeface="CIDFont+F5"/>
              </a:rPr>
              <a:t>No “New Measures”</a:t>
            </a:r>
          </a:p>
          <a:p>
            <a:pPr marL="0" indent="0" algn="l">
              <a:buNone/>
            </a:pPr>
            <a:r>
              <a:rPr lang="en-US" sz="2800" b="0" i="0" u="none" strike="noStrike" baseline="0" dirty="0">
                <a:latin typeface="CIDFont+F4"/>
              </a:rPr>
              <a:t>	– </a:t>
            </a:r>
            <a:r>
              <a:rPr lang="en-US" sz="2800" b="0" i="0" u="none" strike="noStrike" baseline="0" dirty="0">
                <a:latin typeface="CIDFont+F5"/>
              </a:rPr>
              <a:t>Table 26 in the proposed rule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05656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rgbClr val="006971"/>
      </a:dk1>
      <a:lt1>
        <a:sysClr val="window" lastClr="FFFFFF"/>
      </a:lt1>
      <a:dk2>
        <a:srgbClr val="9F0927"/>
      </a:dk2>
      <a:lt2>
        <a:srgbClr val="FFFEEF"/>
      </a:lt2>
      <a:accent1>
        <a:srgbClr val="006971"/>
      </a:accent1>
      <a:accent2>
        <a:srgbClr val="BE0A2A"/>
      </a:accent2>
      <a:accent3>
        <a:srgbClr val="F0CC3F"/>
      </a:accent3>
      <a:accent4>
        <a:srgbClr val="A7C784"/>
      </a:accent4>
      <a:accent5>
        <a:srgbClr val="D84725"/>
      </a:accent5>
      <a:accent6>
        <a:srgbClr val="00808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ripps-1">
  <a:themeElements>
    <a:clrScheme name="Custom 1">
      <a:dk1>
        <a:srgbClr val="006971"/>
      </a:dk1>
      <a:lt1>
        <a:sysClr val="window" lastClr="FFFFFF"/>
      </a:lt1>
      <a:dk2>
        <a:srgbClr val="9F0927"/>
      </a:dk2>
      <a:lt2>
        <a:srgbClr val="FFFEEF"/>
      </a:lt2>
      <a:accent1>
        <a:srgbClr val="006971"/>
      </a:accent1>
      <a:accent2>
        <a:srgbClr val="BE0A2A"/>
      </a:accent2>
      <a:accent3>
        <a:srgbClr val="F0CC3F"/>
      </a:accent3>
      <a:accent4>
        <a:srgbClr val="A7C784"/>
      </a:accent4>
      <a:accent5>
        <a:srgbClr val="D84725"/>
      </a:accent5>
      <a:accent6>
        <a:srgbClr val="008088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O Power 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O Power Point Template.potx" id="{682ACCAF-0A59-4508-9F6B-0B70B266871A}" vid="{190A0C75-758D-4A48-A38F-0AA29B80AB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10263</TotalTime>
  <Words>1403</Words>
  <Application>Microsoft Office PowerPoint</Application>
  <PresentationFormat>Custom</PresentationFormat>
  <Paragraphs>127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CIDFont+F2</vt:lpstr>
      <vt:lpstr>CIDFont+F4</vt:lpstr>
      <vt:lpstr>CIDFont+F5</vt:lpstr>
      <vt:lpstr>Georgia</vt:lpstr>
      <vt:lpstr>Helvetica</vt:lpstr>
      <vt:lpstr>Default Theme</vt:lpstr>
      <vt:lpstr>Scripps-1</vt:lpstr>
      <vt:lpstr>LAO Power Point Template</vt:lpstr>
      <vt:lpstr>PowerPoint Presentation</vt:lpstr>
      <vt:lpstr>Proposed Rate Adjustments</vt:lpstr>
      <vt:lpstr>Proposed Rate Adjustments</vt:lpstr>
      <vt:lpstr>Proposed Rate Adjustments</vt:lpstr>
      <vt:lpstr>Proposed Rate Adjustments</vt:lpstr>
      <vt:lpstr>Notice of Admission (NOA)</vt:lpstr>
      <vt:lpstr>Expansion of HHVBP</vt:lpstr>
      <vt:lpstr>Expansion of HHVBP</vt:lpstr>
      <vt:lpstr>Expansion of HHVBP</vt:lpstr>
      <vt:lpstr>Expansion of HHVBP</vt:lpstr>
      <vt:lpstr>HH Quality Reporting Program</vt:lpstr>
      <vt:lpstr>HH Quality Reporting Program</vt:lpstr>
      <vt:lpstr>HH Conditions of Participation</vt:lpstr>
      <vt:lpstr>HH Conditions of Participation</vt:lpstr>
      <vt:lpstr>HH Conditions of Participation</vt:lpstr>
      <vt:lpstr>Hospice Survey and Enforcement Requirements</vt:lpstr>
      <vt:lpstr>Hospice Survey and Enforcement Requirements</vt:lpstr>
      <vt:lpstr>Home health licensure</vt:lpstr>
      <vt:lpstr>Home health licensure (cont.)</vt:lpstr>
      <vt:lpstr>Home health licensure (cont.)</vt:lpstr>
      <vt:lpstr>Home health licensure (cont.)</vt:lpstr>
      <vt:lpstr>Palmetto Home Health/Hospice Education</vt:lpstr>
    </vt:vector>
  </TitlesOfParts>
  <Company>Scripps Gerontology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Cable</dc:creator>
  <cp:lastModifiedBy>Anne Shelley</cp:lastModifiedBy>
  <cp:revision>220</cp:revision>
  <cp:lastPrinted>2018-03-12T22:09:51Z</cp:lastPrinted>
  <dcterms:created xsi:type="dcterms:W3CDTF">2012-09-27T18:55:07Z</dcterms:created>
  <dcterms:modified xsi:type="dcterms:W3CDTF">2021-07-27T14:33:24Z</dcterms:modified>
</cp:coreProperties>
</file>