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1" r:id="rId3"/>
    <p:sldId id="342" r:id="rId4"/>
    <p:sldId id="353" r:id="rId5"/>
    <p:sldId id="337" r:id="rId6"/>
    <p:sldId id="344" r:id="rId7"/>
    <p:sldId id="343" r:id="rId8"/>
    <p:sldId id="347" r:id="rId9"/>
    <p:sldId id="346" r:id="rId10"/>
    <p:sldId id="345" r:id="rId11"/>
    <p:sldId id="348" r:id="rId12"/>
    <p:sldId id="338" r:id="rId13"/>
    <p:sldId id="339" r:id="rId14"/>
    <p:sldId id="340" r:id="rId15"/>
    <p:sldId id="349" r:id="rId16"/>
    <p:sldId id="350" r:id="rId17"/>
    <p:sldId id="351" r:id="rId18"/>
    <p:sldId id="352" r:id="rId19"/>
    <p:sldId id="330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89398" autoAdjust="0"/>
  </p:normalViewPr>
  <p:slideViewPr>
    <p:cSldViewPr snapToGrid="0"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7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A9E24-21F5-478C-B639-EB8A2970BC49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24855-802E-40A9-B6C5-4E27B17E2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45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F225D09-8093-405E-AED0-8B86DAC09BCF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BF2A602-91A3-4ABF-A7C8-85535844AD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3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A602-91A3-4ABF-A7C8-85535844AD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Orders/direct action may include: </a:t>
            </a:r>
          </a:p>
          <a:p>
            <a:r>
              <a:rPr lang="en-US" dirty="0"/>
              <a:t>Removing a threat to resident health/safety; transferring residents to another home or setting until threat to health/safety is resolved; appointing a temporary</a:t>
            </a:r>
            <a:r>
              <a:rPr lang="en-US" baseline="0" dirty="0"/>
              <a:t> administrator for the home for the duration of the order.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A602-91A3-4ABF-A7C8-85535844ADB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9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3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2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0A29-B1E0-4D15-B2F2-2185B03602D3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E3A18-B673-4034-AB6A-7B0CEA471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8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818" y="1093076"/>
            <a:ext cx="8292662" cy="109661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Ohio SFY 2022-2023</a:t>
            </a:r>
            <a:br>
              <a:rPr lang="en-US" sz="4000" b="1" dirty="0"/>
            </a:br>
            <a:r>
              <a:rPr lang="en-US" sz="4000" b="1" dirty="0"/>
              <a:t>Operating Budget: </a:t>
            </a:r>
            <a:br>
              <a:rPr lang="en-US" sz="4000" b="1" dirty="0"/>
            </a:br>
            <a:r>
              <a:rPr lang="en-US" sz="4000" b="1" dirty="0"/>
              <a:t>Signed, Sealed, Delivered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149" y="5054341"/>
            <a:ext cx="6858000" cy="7802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LeadingAge Ohio All-member Webinar</a:t>
            </a:r>
          </a:p>
          <a:p>
            <a:r>
              <a:rPr lang="en-US" dirty="0"/>
              <a:t>July 13, 2021</a:t>
            </a:r>
          </a:p>
          <a:p>
            <a:endParaRPr lang="en-US" dirty="0"/>
          </a:p>
        </p:txBody>
      </p:sp>
      <p:pic>
        <p:nvPicPr>
          <p:cNvPr id="1026" name="Picture 2" descr="Governor DeWine holds up the signed budget for 2022-2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7" y="2294045"/>
            <a:ext cx="8183259" cy="257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62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homes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other technical changes to nursing home regulation include: </a:t>
            </a:r>
          </a:p>
          <a:p>
            <a:pPr lvl="1"/>
            <a:r>
              <a:rPr lang="en-US" dirty="0"/>
              <a:t>Raising the threshold requiring CON review for renovations from $2 million to $4 million.</a:t>
            </a:r>
          </a:p>
          <a:p>
            <a:pPr lvl="1"/>
            <a:r>
              <a:rPr lang="en-US" dirty="0"/>
              <a:t>Clarification to various payment calculations. </a:t>
            </a:r>
          </a:p>
          <a:p>
            <a:pPr lvl="2"/>
            <a:r>
              <a:rPr lang="en-US" dirty="0"/>
              <a:t>“Inpatient days” are days the bed is occupied</a:t>
            </a:r>
          </a:p>
          <a:p>
            <a:pPr lvl="2"/>
            <a:r>
              <a:rPr lang="en-US" dirty="0"/>
              <a:t>Occupancy rate is all-payor occupancy</a:t>
            </a:r>
          </a:p>
          <a:p>
            <a:pPr lvl="2"/>
            <a:r>
              <a:rPr lang="en-US" dirty="0"/>
              <a:t>Critical access occupancy based on cost report</a:t>
            </a:r>
          </a:p>
          <a:p>
            <a:pPr lvl="2"/>
            <a:r>
              <a:rPr lang="en-US" dirty="0"/>
              <a:t>Occupancy for ancillary support calculation</a:t>
            </a:r>
          </a:p>
          <a:p>
            <a:pPr lvl="2"/>
            <a:r>
              <a:rPr lang="en-US" dirty="0"/>
              <a:t>Specify any excluded resident assessment data</a:t>
            </a:r>
          </a:p>
          <a:p>
            <a:r>
              <a:rPr lang="en-US" dirty="0">
                <a:solidFill>
                  <a:srgbClr val="C00000"/>
                </a:solidFill>
              </a:rPr>
              <a:t>Next steps: Monitor rule promulgation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19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nurse aide (SB6)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“(a) Has completed during the COVID-19 public health emergency declared by the United States secretary of health and human services a minimum of seventy-give hours of training that occurs in a long-term care facility setting, includes on-site observation and work as a nurse aide under a COVID-19 pandemic waiver issued by the federal Centers for Medicare and Medicaid services, and addresses all of the required areas specified in 42 CFR 483.152(b), except that if gaps in on-site training are identified, the individual also must complete supplemental training; </a:t>
            </a:r>
          </a:p>
          <a:p>
            <a:pPr marL="0" indent="0">
              <a:buNone/>
            </a:pPr>
            <a:r>
              <a:rPr lang="en-US" i="1" dirty="0"/>
              <a:t>(2) Has successfully completed the competency evaluation conducted by the director of health under section 3721.31 of the Revised Code.” </a:t>
            </a:r>
          </a:p>
        </p:txBody>
      </p:sp>
    </p:spTree>
    <p:extLst>
      <p:ext uri="{BB962C8B-B14F-4D97-AF65-F5344CB8AC3E}">
        <p14:creationId xmlns:p14="http://schemas.microsoft.com/office/powerpoint/2010/main" val="51663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22240"/>
          </a:xfrm>
        </p:spPr>
        <p:txBody>
          <a:bodyPr>
            <a:normAutofit fontScale="90000"/>
          </a:bodyPr>
          <a:lstStyle/>
          <a:p>
            <a:r>
              <a:rPr lang="en-US" dirty="0"/>
              <a:t>Home &amp; Community-Based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02676"/>
            <a:ext cx="7886700" cy="447428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Vetoed language, preserved appropriations</a:t>
            </a:r>
          </a:p>
          <a:p>
            <a:pPr lvl="0"/>
            <a:r>
              <a:rPr lang="en-US" dirty="0"/>
              <a:t>4% increase in FY 2022 and 2% increase in FY 2023 to the following services: </a:t>
            </a:r>
          </a:p>
          <a:p>
            <a:pPr lvl="1"/>
            <a:r>
              <a:rPr lang="en-US" dirty="0"/>
              <a:t>PASSPORT nursing, personal care &amp; home care attendant services</a:t>
            </a:r>
          </a:p>
          <a:p>
            <a:pPr lvl="1"/>
            <a:r>
              <a:rPr lang="en-US" dirty="0"/>
              <a:t>Ohio Home Care Waiver nursing, personal care &amp; home care attendant services</a:t>
            </a:r>
          </a:p>
          <a:p>
            <a:pPr lvl="1"/>
            <a:r>
              <a:rPr lang="en-US" dirty="0" err="1"/>
              <a:t>MyCare</a:t>
            </a:r>
            <a:r>
              <a:rPr lang="en-US" dirty="0"/>
              <a:t> Ohio nursing, aide, personal care, &amp; home care attendant services</a:t>
            </a:r>
          </a:p>
          <a:p>
            <a:pPr lvl="1"/>
            <a:r>
              <a:rPr lang="en-US" dirty="0"/>
              <a:t>Assisted Living Waiver </a:t>
            </a:r>
          </a:p>
          <a:p>
            <a:pPr lvl="1"/>
            <a:r>
              <a:rPr lang="en-US" dirty="0"/>
              <a:t>State plan nursing, aide and therapy services</a:t>
            </a:r>
            <a:endParaRPr lang="en-US" sz="2800" dirty="0"/>
          </a:p>
          <a:p>
            <a:pPr lvl="0"/>
            <a:r>
              <a:rPr lang="en-US" dirty="0"/>
              <a:t>One-time increase to home-delivered meals</a:t>
            </a:r>
          </a:p>
          <a:p>
            <a:pPr lvl="0"/>
            <a:r>
              <a:rPr lang="en-US" sz="3000" dirty="0">
                <a:solidFill>
                  <a:srgbClr val="C00000"/>
                </a:solidFill>
              </a:rPr>
              <a:t>Next step: meet with ODM, ODA to advocate for speedy implementation (rules process)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17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3567"/>
            <a:ext cx="7886700" cy="46933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Vetoed language, preserved appropriations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Included $10 million earmark for adult day services &amp; transportation under PASSPORT, Ohio Home Care &amp; </a:t>
            </a:r>
            <a:r>
              <a:rPr lang="en-US" dirty="0" err="1"/>
              <a:t>MyCare</a:t>
            </a:r>
            <a:r>
              <a:rPr lang="en-US" dirty="0"/>
              <a:t> Ohio waivers</a:t>
            </a:r>
          </a:p>
          <a:p>
            <a:pPr lvl="0"/>
            <a:endParaRPr lang="en-US" sz="3200" dirty="0"/>
          </a:p>
          <a:p>
            <a:pPr lvl="0"/>
            <a:r>
              <a:rPr lang="en-US" dirty="0"/>
              <a:t>Estimated 20-30% increase over FY 2021 reimbursement</a:t>
            </a:r>
          </a:p>
          <a:p>
            <a:pPr lvl="0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Next step: meet with ODM, ODA to advocate for speedy implementation (rules process)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9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Assisted Living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Allows providers to pay for expedited review of any changes to the residential care facility license, including increasing the number of beds.</a:t>
            </a:r>
            <a:endParaRPr lang="en-US" sz="3200" dirty="0"/>
          </a:p>
          <a:p>
            <a:pPr lvl="0"/>
            <a:r>
              <a:rPr lang="en-US" dirty="0"/>
              <a:t>Allows the Department of Health to increase the time between regular surveys by as much as 30 months, under certain circumstances.</a:t>
            </a:r>
          </a:p>
          <a:p>
            <a:pPr lvl="0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Next steps: Monitor rule promulgation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0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health licensure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Takes effect September 28, 2022 (1 year from effective date)</a:t>
            </a:r>
          </a:p>
          <a:p>
            <a:r>
              <a:rPr lang="en-US" dirty="0"/>
              <a:t>Includes skilled home health and non-medical home care</a:t>
            </a:r>
          </a:p>
          <a:p>
            <a:r>
              <a:rPr lang="en-US" dirty="0"/>
              <a:t>Includes agency and non-agency providers, except: </a:t>
            </a:r>
          </a:p>
          <a:p>
            <a:pPr lvl="1"/>
            <a:r>
              <a:rPr lang="en-US" dirty="0"/>
              <a:t>Those caring for two or fewer individuals</a:t>
            </a:r>
          </a:p>
          <a:p>
            <a:pPr lvl="1"/>
            <a:r>
              <a:rPr lang="en-US" dirty="0"/>
              <a:t>Those certified by </a:t>
            </a:r>
            <a:r>
              <a:rPr lang="en-US" dirty="0" err="1"/>
              <a:t>DoDD</a:t>
            </a:r>
            <a:endParaRPr lang="en-US" dirty="0"/>
          </a:p>
          <a:p>
            <a:pPr lvl="1"/>
            <a:r>
              <a:rPr lang="en-US" dirty="0"/>
              <a:t>Family members, volunteers, childcare providers</a:t>
            </a:r>
          </a:p>
          <a:p>
            <a:r>
              <a:rPr lang="en-US" dirty="0"/>
              <a:t>Three-year renewal period</a:t>
            </a:r>
          </a:p>
          <a:p>
            <a:r>
              <a:rPr lang="en-US" dirty="0"/>
              <a:t>$250 renewal fee</a:t>
            </a:r>
          </a:p>
          <a:p>
            <a:r>
              <a:rPr lang="en-US" dirty="0"/>
              <a:t>Surety bond of $50,000 for skilled home health and $20,000 for nonmedical home health for any providers not operating prior to September 28, 2022.  </a:t>
            </a:r>
          </a:p>
        </p:txBody>
      </p:sp>
    </p:spTree>
    <p:extLst>
      <p:ext uri="{BB962C8B-B14F-4D97-AF65-F5344CB8AC3E}">
        <p14:creationId xmlns:p14="http://schemas.microsoft.com/office/powerpoint/2010/main" val="2025412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health licensure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qualify for skilled home health license: </a:t>
            </a:r>
          </a:p>
          <a:p>
            <a:pPr lvl="1"/>
            <a:r>
              <a:rPr lang="en-US" dirty="0"/>
              <a:t>Certified for participation in Medicare program</a:t>
            </a:r>
          </a:p>
          <a:p>
            <a:pPr lvl="1"/>
            <a:r>
              <a:rPr lang="en-US" dirty="0"/>
              <a:t>Accredited by ACHC, CHAP, Joint Commission or other national accreditation organization. </a:t>
            </a:r>
          </a:p>
          <a:p>
            <a:pPr lvl="1"/>
            <a:r>
              <a:rPr lang="en-US" dirty="0"/>
              <a:t>Certified by the Department of Aging</a:t>
            </a:r>
          </a:p>
          <a:p>
            <a:pPr lvl="1"/>
            <a:r>
              <a:rPr lang="en-US" dirty="0"/>
              <a:t>Otherwise meets the Medicare </a:t>
            </a:r>
            <a:r>
              <a:rPr lang="en-US" dirty="0" err="1"/>
              <a:t>CoPs</a:t>
            </a:r>
            <a:endParaRPr lang="en-US" dirty="0"/>
          </a:p>
          <a:p>
            <a:r>
              <a:rPr lang="en-US" dirty="0"/>
              <a:t>A skilled home health license qualifies the agency to provide nonmedical home health services. </a:t>
            </a:r>
          </a:p>
        </p:txBody>
      </p:sp>
    </p:spTree>
    <p:extLst>
      <p:ext uri="{BB962C8B-B14F-4D97-AF65-F5344CB8AC3E}">
        <p14:creationId xmlns:p14="http://schemas.microsoft.com/office/powerpoint/2010/main" val="1351565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health licensure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qualify for nonmedical home health license: </a:t>
            </a:r>
          </a:p>
          <a:p>
            <a:pPr lvl="1"/>
            <a:r>
              <a:rPr lang="en-US" dirty="0"/>
              <a:t>Fingerprint impressions of primary owner</a:t>
            </a:r>
          </a:p>
          <a:p>
            <a:pPr lvl="1"/>
            <a:r>
              <a:rPr lang="en-US" dirty="0"/>
              <a:t>Copies of documents filed with Sec. of State</a:t>
            </a:r>
          </a:p>
          <a:p>
            <a:pPr lvl="1"/>
            <a:r>
              <a:rPr lang="en-US" dirty="0"/>
              <a:t>Notarized affidavit verifying identity of applicant</a:t>
            </a:r>
          </a:p>
          <a:p>
            <a:pPr lvl="1"/>
            <a:r>
              <a:rPr lang="en-US" dirty="0"/>
              <a:t>If an agency, a copy of criminal records check policy</a:t>
            </a:r>
          </a:p>
          <a:p>
            <a:pPr lvl="1"/>
            <a:r>
              <a:rPr lang="en-US" dirty="0"/>
              <a:t>Days and hours of applicant</a:t>
            </a:r>
          </a:p>
          <a:p>
            <a:pPr lvl="1"/>
            <a:r>
              <a:rPr lang="en-US" dirty="0"/>
              <a:t>Description of nonmedical HH services and any policies and procedures related to services</a:t>
            </a:r>
          </a:p>
          <a:p>
            <a:pPr lvl="1"/>
            <a:r>
              <a:rPr lang="en-US" dirty="0"/>
              <a:t>Applicant’s primary place of business and geographic area serviced</a:t>
            </a:r>
          </a:p>
          <a:p>
            <a:r>
              <a:rPr lang="en-US" dirty="0"/>
              <a:t>If the provider is ODA certified, Director may waive application items.</a:t>
            </a:r>
          </a:p>
        </p:txBody>
      </p:sp>
    </p:spTree>
    <p:extLst>
      <p:ext uri="{BB962C8B-B14F-4D97-AF65-F5344CB8AC3E}">
        <p14:creationId xmlns:p14="http://schemas.microsoft.com/office/powerpoint/2010/main" val="3156006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health licensure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ODH will promulgate rules</a:t>
            </a:r>
          </a:p>
          <a:p>
            <a:r>
              <a:rPr lang="en-US" dirty="0"/>
              <a:t>Appeals / administrative hearings rights (Chapter 119)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Next steps: work with ODH to ensure rules do not conflict with existing </a:t>
            </a:r>
            <a:r>
              <a:rPr lang="en-US" dirty="0" err="1">
                <a:solidFill>
                  <a:srgbClr val="C00000"/>
                </a:solidFill>
              </a:rPr>
              <a:t>RoPs</a:t>
            </a:r>
            <a:r>
              <a:rPr lang="en-US" dirty="0">
                <a:solidFill>
                  <a:srgbClr val="C00000"/>
                </a:solidFill>
              </a:rPr>
              <a:t> and pose minimal burden to providers. </a:t>
            </a:r>
          </a:p>
        </p:txBody>
      </p:sp>
    </p:spTree>
    <p:extLst>
      <p:ext uri="{BB962C8B-B14F-4D97-AF65-F5344CB8AC3E}">
        <p14:creationId xmlns:p14="http://schemas.microsoft.com/office/powerpoint/2010/main" val="2222479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02" y="2547494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3013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Biennial Budget 2021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77920621"/>
              </p:ext>
            </p:extLst>
          </p:nvPr>
        </p:nvGraphicFramePr>
        <p:xfrm>
          <a:off x="431555" y="1494372"/>
          <a:ext cx="8280890" cy="42926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9841">
                  <a:extLst>
                    <a:ext uri="{9D8B030D-6E8A-4147-A177-3AD203B41FA5}">
                      <a16:colId xmlns:a16="http://schemas.microsoft.com/office/drawing/2014/main" val="3361944940"/>
                    </a:ext>
                  </a:extLst>
                </a:gridCol>
                <a:gridCol w="6641049">
                  <a:extLst>
                    <a:ext uri="{9D8B030D-6E8A-4147-A177-3AD203B41FA5}">
                      <a16:colId xmlns:a16="http://schemas.microsoft.com/office/drawing/2014/main" val="1198743961"/>
                    </a:ext>
                  </a:extLst>
                </a:gridCol>
              </a:tblGrid>
              <a:tr h="500662">
                <a:tc gridSpan="2">
                  <a:txBody>
                    <a:bodyPr/>
                    <a:lstStyle/>
                    <a:p>
                      <a:r>
                        <a:rPr lang="en-US" dirty="0"/>
                        <a:t>Ohio biennial budget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876431"/>
                  </a:ext>
                </a:extLst>
              </a:tr>
              <a:tr h="735452">
                <a:tc>
                  <a:txBody>
                    <a:bodyPr/>
                    <a:lstStyle/>
                    <a:p>
                      <a:r>
                        <a:rPr lang="en-US" b="1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Executive budget, introduced by House member/</a:t>
                      </a:r>
                      <a:r>
                        <a:rPr lang="en-US" baseline="0" dirty="0"/>
                        <a:t> assigned </a:t>
                      </a:r>
                      <a:r>
                        <a:rPr lang="en-US" dirty="0"/>
                        <a:t>bill number (HB</a:t>
                      </a:r>
                      <a:r>
                        <a:rPr lang="en-US" baseline="0" dirty="0"/>
                        <a:t> 110)</a:t>
                      </a:r>
                      <a:r>
                        <a:rPr lang="en-US" dirty="0"/>
                        <a:t>, assigned to House Finance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56552"/>
                  </a:ext>
                </a:extLst>
              </a:tr>
              <a:tr h="420258">
                <a:tc>
                  <a:txBody>
                    <a:bodyPr/>
                    <a:lstStyle/>
                    <a:p>
                      <a:r>
                        <a:rPr lang="en-US" b="1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House Finance Committee–</a:t>
                      </a:r>
                      <a:r>
                        <a:rPr lang="en-US" baseline="0" dirty="0"/>
                        <a:t> subcommittee hearings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19347"/>
                  </a:ext>
                </a:extLst>
              </a:tr>
              <a:tr h="420258">
                <a:tc>
                  <a:txBody>
                    <a:bodyPr/>
                    <a:lstStyle/>
                    <a:p>
                      <a:r>
                        <a:rPr lang="en-US" b="1" dirty="0"/>
                        <a:t>April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Voted out of</a:t>
                      </a:r>
                      <a:r>
                        <a:rPr lang="en-US" baseline="0" dirty="0"/>
                        <a:t> Committee (sub bill) with amendments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9454"/>
                  </a:ext>
                </a:extLst>
              </a:tr>
              <a:tr h="420258">
                <a:tc>
                  <a:txBody>
                    <a:bodyPr/>
                    <a:lstStyle/>
                    <a:p>
                      <a:r>
                        <a:rPr lang="en-US" b="1" dirty="0"/>
                        <a:t>April 22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HB</a:t>
                      </a:r>
                      <a:r>
                        <a:rPr lang="en-US" baseline="0" dirty="0"/>
                        <a:t> 110 moves to Senate chamber, assigned to Finance Committee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56998"/>
                  </a:ext>
                </a:extLst>
              </a:tr>
              <a:tr h="735452"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Senate Finance</a:t>
                      </a:r>
                      <a:r>
                        <a:rPr lang="en-US" baseline="0" dirty="0"/>
                        <a:t> Committee– subcommittee hearings; voted out of Committee with amendments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207967"/>
                  </a:ext>
                </a:extLst>
              </a:tr>
              <a:tr h="420258">
                <a:tc>
                  <a:txBody>
                    <a:bodyPr/>
                    <a:lstStyle/>
                    <a:p>
                      <a:r>
                        <a:rPr lang="en-US" b="1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Concurrence/conference</a:t>
                      </a:r>
                      <a:r>
                        <a:rPr lang="en-US" baseline="0" dirty="0"/>
                        <a:t> committee/passes by June 30/ Governor’s vetoes and signature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9604"/>
                  </a:ext>
                </a:extLst>
              </a:tr>
              <a:tr h="420258">
                <a:tc>
                  <a:txBody>
                    <a:bodyPr/>
                    <a:lstStyle/>
                    <a:p>
                      <a:r>
                        <a:rPr lang="en-US" b="1" dirty="0"/>
                        <a:t>September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  <a:r>
                        <a:rPr lang="en-US" baseline="0" dirty="0"/>
                        <a:t> bill takes effect (90 days)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9259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43444" y="5402638"/>
            <a:ext cx="8657112" cy="4393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/>
          <p:cNvSpPr/>
          <p:nvPr/>
        </p:nvSpPr>
        <p:spPr>
          <a:xfrm rot="1380282">
            <a:off x="8400509" y="4173413"/>
            <a:ext cx="508262" cy="149294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NOT in the budget?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PACE expansion</a:t>
            </a:r>
          </a:p>
          <a:p>
            <a:r>
              <a:rPr lang="en-US" dirty="0"/>
              <a:t>Affordable assisted living</a:t>
            </a:r>
          </a:p>
          <a:p>
            <a:r>
              <a:rPr lang="en-US" dirty="0"/>
              <a:t>Tax valuation of subsidized housing (SB36)</a:t>
            </a:r>
          </a:p>
          <a:p>
            <a:pPr lvl="1"/>
            <a:r>
              <a:rPr lang="en-US" dirty="0"/>
              <a:t>Instead: study committee on the topic</a:t>
            </a:r>
          </a:p>
          <a:p>
            <a:r>
              <a:rPr lang="en-US" dirty="0"/>
              <a:t>Temporary nurse aide language (amended into SB6)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Next steps: meet with stakeholders on affordable assisted living; consider stand-alone bill on PACE expansion</a:t>
            </a:r>
          </a:p>
        </p:txBody>
      </p:sp>
    </p:spTree>
    <p:extLst>
      <p:ext uri="{BB962C8B-B14F-4D97-AF65-F5344CB8AC3E}">
        <p14:creationId xmlns:p14="http://schemas.microsoft.com/office/powerpoint/2010/main" val="274776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878"/>
          <a:stretch/>
        </p:blipFill>
        <p:spPr>
          <a:xfrm>
            <a:off x="429208" y="75953"/>
            <a:ext cx="8515350" cy="541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1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1870"/>
          </a:xfrm>
        </p:spPr>
        <p:txBody>
          <a:bodyPr>
            <a:normAutofit/>
          </a:bodyPr>
          <a:lstStyle/>
          <a:p>
            <a:r>
              <a:rPr lang="en-US" dirty="0"/>
              <a:t>Nursing homes: Rebasing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94" y="1250304"/>
            <a:ext cx="8248261" cy="56170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Rebasing</a:t>
            </a:r>
          </a:p>
          <a:p>
            <a:pPr lvl="1"/>
            <a:r>
              <a:rPr lang="en-US" dirty="0"/>
              <a:t>Funds rebasing @ $125 million per year. (Estimates of the full cost of rebasing range from $180 million to $250 million.)</a:t>
            </a:r>
          </a:p>
          <a:p>
            <a:pPr lvl="1"/>
            <a:r>
              <a:rPr lang="en-US" dirty="0"/>
              <a:t>Requires rebasing to take effect July 1, 2021. </a:t>
            </a:r>
          </a:p>
          <a:p>
            <a:pPr lvl="1"/>
            <a:r>
              <a:rPr lang="en-US" dirty="0"/>
              <a:t>Prioritizes rebasing in the following order: Direct care, Ancillary/support, tax. Capital costs will not be rebased. </a:t>
            </a:r>
          </a:p>
          <a:p>
            <a:pPr lvl="1"/>
            <a:r>
              <a:rPr lang="en-US" dirty="0"/>
              <a:t>Requires no less than 70% of rebasing increase received by a nursing home to be spent on direct care costs. </a:t>
            </a:r>
          </a:p>
          <a:p>
            <a:pPr lvl="1"/>
            <a:r>
              <a:rPr lang="en-US" dirty="0"/>
              <a:t>Prohibits rebasing on capital costs. </a:t>
            </a:r>
          </a:p>
          <a:p>
            <a:pPr lvl="1"/>
            <a:r>
              <a:rPr lang="en-US" dirty="0"/>
              <a:t>Requires nursing facility providers to submit quarterly reports during FYs 2022 and 2023 identifying the amounts spent on each cost center from the FY 2022. </a:t>
            </a:r>
          </a:p>
          <a:p>
            <a:pPr lvl="1"/>
            <a:r>
              <a:rPr lang="en-US" dirty="0"/>
              <a:t>Allows ODM to recoup rebasing funds with interest if monies are not spent as prescribed.</a:t>
            </a:r>
          </a:p>
          <a:p>
            <a:r>
              <a:rPr lang="en-US" dirty="0">
                <a:solidFill>
                  <a:srgbClr val="C00000"/>
                </a:solidFill>
              </a:rPr>
              <a:t>Next steps: meet with ODM to understand implementation, particularly of reporting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1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2555"/>
            <a:ext cx="7886700" cy="1018885"/>
          </a:xfrm>
        </p:spPr>
        <p:txBody>
          <a:bodyPr/>
          <a:lstStyle/>
          <a:p>
            <a:r>
              <a:rPr lang="en-US" dirty="0"/>
              <a:t>Nursing homes: QIP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1440"/>
            <a:ext cx="7886700" cy="50273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Quality Incentive payment (QIP) with certain modifications, including:</a:t>
            </a:r>
            <a:endParaRPr lang="en-US" sz="3200" dirty="0"/>
          </a:p>
          <a:p>
            <a:pPr lvl="1"/>
            <a:r>
              <a:rPr lang="en-US" dirty="0"/>
              <a:t>Increases the funding for the QIP by $25 million for FY2022 and $125 million for FY 2023. </a:t>
            </a:r>
            <a:endParaRPr lang="en-US" sz="2800" dirty="0"/>
          </a:p>
          <a:p>
            <a:pPr lvl="1"/>
            <a:r>
              <a:rPr lang="en-US" dirty="0"/>
              <a:t>Suspends the occupancy-based exclusion from the QIP for FY 2022-23. </a:t>
            </a:r>
          </a:p>
          <a:p>
            <a:pPr lvl="1"/>
            <a:r>
              <a:rPr lang="en-US" dirty="0"/>
              <a:t>Excludes a provider from the QIP if their total points falls into the bottom 25% of scores statewide.</a:t>
            </a:r>
          </a:p>
          <a:p>
            <a:pPr lvl="1"/>
            <a:r>
              <a:rPr lang="en-US" dirty="0"/>
              <a:t>Excludes CHOPs from QIP during year of ownership change.</a:t>
            </a:r>
          </a:p>
          <a:p>
            <a:pPr lvl="1"/>
            <a:r>
              <a:rPr lang="en-US" dirty="0"/>
              <a:t>Continuing the measures, methodology used for SFY 2022 through SFY 2023.</a:t>
            </a:r>
          </a:p>
          <a:p>
            <a:pPr lvl="0"/>
            <a:r>
              <a:rPr lang="en-US" dirty="0"/>
              <a:t>Quality Incentive Payment Commission (8 legislators) to: </a:t>
            </a:r>
          </a:p>
          <a:p>
            <a:pPr lvl="1"/>
            <a:r>
              <a:rPr lang="en-US" dirty="0"/>
              <a:t>Recommend quality incentive payment metrics</a:t>
            </a:r>
          </a:p>
          <a:p>
            <a:pPr lvl="1"/>
            <a:r>
              <a:rPr lang="en-US" dirty="0"/>
              <a:t>Evaluate nursing facility base rates &amp; cost centers, </a:t>
            </a:r>
          </a:p>
          <a:p>
            <a:pPr lvl="1"/>
            <a:r>
              <a:rPr lang="en-US" dirty="0"/>
              <a:t>Evaluate feasibility of bed buyback program with a report due to the General Assembly no later than August 31, 2022.</a:t>
            </a:r>
          </a:p>
          <a:p>
            <a:r>
              <a:rPr lang="en-US" sz="3200" dirty="0">
                <a:solidFill>
                  <a:srgbClr val="C00000"/>
                </a:solidFill>
              </a:rPr>
              <a:t>Next steps:  develop payment recommendations; meet with legislators named to QIP Commission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7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homes: Summary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i="1" dirty="0"/>
              <a:t>“If the director determines immediate action is necessary to protect resident health or safety because a home has neglected or refused to act with sufficient promptness or efficiency to protect resident health or safety, the director may… </a:t>
            </a:r>
          </a:p>
          <a:p>
            <a:pPr marL="0" lvl="0" indent="0">
              <a:buNone/>
            </a:pPr>
            <a:r>
              <a:rPr lang="en-US" i="1" dirty="0"/>
              <a:t>(1) Issue orders, including specifying actions that a home must take immediately to address resident health &amp; safety; (2) take direct action to protect resident health and safety if the home fails to act on an order issued in accordance with (A) (1).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4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homes: summary orders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Orders/direct action may include: </a:t>
            </a:r>
          </a:p>
          <a:p>
            <a:pPr lvl="1"/>
            <a:r>
              <a:rPr lang="en-US" dirty="0"/>
              <a:t>Removing a threat to resident health/safety;</a:t>
            </a:r>
          </a:p>
          <a:p>
            <a:pPr lvl="1"/>
            <a:r>
              <a:rPr lang="en-US" dirty="0"/>
              <a:t>Transferring residents to another home or setting until threat to health/safety is resolved; </a:t>
            </a:r>
          </a:p>
          <a:p>
            <a:pPr lvl="1"/>
            <a:r>
              <a:rPr lang="en-US" dirty="0"/>
              <a:t>Appointing a temporary administrator for the home for the duration of the 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homes: summary orders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404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Requires the Director to provide 24 hours advance notice prior to entering a facility.</a:t>
            </a:r>
          </a:p>
          <a:p>
            <a:r>
              <a:rPr lang="en-US" dirty="0"/>
              <a:t>Limits ability to move residents.</a:t>
            </a:r>
          </a:p>
          <a:p>
            <a:pPr lvl="1"/>
            <a:r>
              <a:rPr lang="en-US" dirty="0"/>
              <a:t>If environmental threat, move only residents affected. </a:t>
            </a:r>
          </a:p>
          <a:p>
            <a:pPr lvl="1"/>
            <a:r>
              <a:rPr lang="en-US" dirty="0"/>
              <a:t>If clinical threat, move residents no longer than 30 days or time required to resolve threat. </a:t>
            </a:r>
          </a:p>
          <a:p>
            <a:r>
              <a:rPr lang="en-US" dirty="0"/>
              <a:t>Allows nursing home to request a hearing regarding the action and appeal rights.</a:t>
            </a:r>
            <a:endParaRPr lang="en-US" sz="3200" dirty="0"/>
          </a:p>
          <a:p>
            <a:r>
              <a:rPr lang="en-US" dirty="0"/>
              <a:t>Maximum fine of $100,000 per instance of noncompliance.</a:t>
            </a:r>
          </a:p>
          <a:p>
            <a:r>
              <a:rPr lang="en-US" dirty="0">
                <a:solidFill>
                  <a:srgbClr val="C00000"/>
                </a:solidFill>
              </a:rPr>
              <a:t>Next steps: meet with ODH to understand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934336"/>
      </p:ext>
    </p:extLst>
  </p:cSld>
  <p:clrMapOvr>
    <a:masterClrMapping/>
  </p:clrMapOvr>
</p:sld>
</file>

<file path=ppt/theme/theme1.xml><?xml version="1.0" encoding="utf-8"?>
<a:theme xmlns:a="http://schemas.openxmlformats.org/drawingml/2006/main" name="LAO Power Point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O Power Point Template.potx" id="{682ACCAF-0A59-4508-9F6B-0B70B266871A}" vid="{190A0C75-758D-4A48-A38F-0AA29B80AB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19109</TotalTime>
  <Words>1429</Words>
  <Application>Microsoft Office PowerPoint</Application>
  <PresentationFormat>On-screen Show (4:3)</PresentationFormat>
  <Paragraphs>140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LAO Power Point Template</vt:lpstr>
      <vt:lpstr>Ohio SFY 2022-2023 Operating Budget:  Signed, Sealed, Delivered</vt:lpstr>
      <vt:lpstr>Biennial Budget 2021</vt:lpstr>
      <vt:lpstr>What’s NOT in the budget?</vt:lpstr>
      <vt:lpstr>PowerPoint Presentation</vt:lpstr>
      <vt:lpstr>Nursing homes: Rebasing </vt:lpstr>
      <vt:lpstr>Nursing homes: QIP</vt:lpstr>
      <vt:lpstr>Nursing homes: Summary orders</vt:lpstr>
      <vt:lpstr>Nursing homes: summary orders (cont.)</vt:lpstr>
      <vt:lpstr>Nursing homes: summary orders (cont.)</vt:lpstr>
      <vt:lpstr>Nursing homes (cont.)</vt:lpstr>
      <vt:lpstr>Temporary nurse aide (SB6)</vt:lpstr>
      <vt:lpstr>Home &amp; Community-Based Services</vt:lpstr>
      <vt:lpstr>Adult Day</vt:lpstr>
      <vt:lpstr>Assisted Living</vt:lpstr>
      <vt:lpstr>Home health licensure</vt:lpstr>
      <vt:lpstr>Home health licensure (cont.)</vt:lpstr>
      <vt:lpstr>Home health licensure (cont.)</vt:lpstr>
      <vt:lpstr>Home health licensure (cont.)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Shelley</dc:creator>
  <cp:lastModifiedBy>Susan Wallace</cp:lastModifiedBy>
  <cp:revision>164</cp:revision>
  <cp:lastPrinted>2020-01-30T13:58:03Z</cp:lastPrinted>
  <dcterms:created xsi:type="dcterms:W3CDTF">2016-05-26T18:38:35Z</dcterms:created>
  <dcterms:modified xsi:type="dcterms:W3CDTF">2021-07-13T16:09:32Z</dcterms:modified>
</cp:coreProperties>
</file>